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256" r:id="rId2"/>
    <p:sldId id="258" r:id="rId3"/>
    <p:sldId id="259" r:id="rId4"/>
    <p:sldId id="282" r:id="rId5"/>
    <p:sldId id="325" r:id="rId6"/>
    <p:sldId id="293" r:id="rId7"/>
    <p:sldId id="262" r:id="rId8"/>
    <p:sldId id="328" r:id="rId9"/>
    <p:sldId id="327" r:id="rId10"/>
    <p:sldId id="339" r:id="rId11"/>
    <p:sldId id="329" r:id="rId12"/>
    <p:sldId id="331" r:id="rId13"/>
    <p:sldId id="340" r:id="rId14"/>
    <p:sldId id="332" r:id="rId15"/>
    <p:sldId id="333" r:id="rId16"/>
    <p:sldId id="341" r:id="rId17"/>
    <p:sldId id="326" r:id="rId18"/>
    <p:sldId id="335" r:id="rId19"/>
    <p:sldId id="336" r:id="rId20"/>
    <p:sldId id="295" r:id="rId21"/>
    <p:sldId id="337" r:id="rId22"/>
    <p:sldId id="338" r:id="rId23"/>
    <p:sldId id="342" r:id="rId24"/>
    <p:sldId id="343" r:id="rId25"/>
    <p:sldId id="345" r:id="rId26"/>
    <p:sldId id="300" r:id="rId27"/>
    <p:sldId id="276"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0" autoAdjust="0"/>
    <p:restoredTop sz="87744" autoAdjust="0"/>
  </p:normalViewPr>
  <p:slideViewPr>
    <p:cSldViewPr snapToGrid="0" snapToObjects="1">
      <p:cViewPr varScale="1">
        <p:scale>
          <a:sx n="64" d="100"/>
          <a:sy n="64" d="100"/>
        </p:scale>
        <p:origin x="-696" y="-108"/>
      </p:cViewPr>
      <p:guideLst>
        <p:guide orient="horz" pos="2160"/>
        <p:guide pos="2880"/>
      </p:guideLst>
    </p:cSldViewPr>
  </p:slideViewPr>
  <p:notesTextViewPr>
    <p:cViewPr>
      <p:scale>
        <a:sx n="100" d="100"/>
        <a:sy n="100" d="100"/>
      </p:scale>
      <p:origin x="0" y="336"/>
    </p:cViewPr>
  </p:notesTextViewPr>
  <p:sorterViewPr>
    <p:cViewPr>
      <p:scale>
        <a:sx n="100" d="100"/>
        <a:sy n="100" d="100"/>
      </p:scale>
      <p:origin x="0" y="4560"/>
    </p:cViewPr>
  </p:sorterViewPr>
  <p:notesViewPr>
    <p:cSldViewPr snapToGrid="0" snapToObjects="1">
      <p:cViewPr varScale="1">
        <p:scale>
          <a:sx n="66" d="100"/>
          <a:sy n="66" d="100"/>
        </p:scale>
        <p:origin x="310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EC524A-21AA-C743-A627-3D17D4C80317}" type="datetimeFigureOut">
              <a:rPr lang="en-US" smtClean="0"/>
              <a:t>1/18/2017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DA789E-CE4A-6C4E-870B-81B20F63B5F2}" type="slidenum">
              <a:rPr lang="en-US" smtClean="0"/>
              <a:t>‹#›</a:t>
            </a:fld>
            <a:endParaRPr lang="en-US"/>
          </a:p>
        </p:txBody>
      </p:sp>
    </p:spTree>
    <p:extLst>
      <p:ext uri="{BB962C8B-B14F-4D97-AF65-F5344CB8AC3E}">
        <p14:creationId xmlns:p14="http://schemas.microsoft.com/office/powerpoint/2010/main" val="3654073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5B7C5C6-6B3F-9B42-997C-2B3340B448C1}" type="datetimeFigureOut">
              <a:rPr lang="en-US" smtClean="0"/>
              <a:t>1/18/2017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FE2C7D7-857A-3E4C-B2DA-D45D8AE6CF7D}" type="slidenum">
              <a:rPr lang="en-US" smtClean="0"/>
              <a:t>‹#›</a:t>
            </a:fld>
            <a:endParaRPr lang="en-US"/>
          </a:p>
        </p:txBody>
      </p:sp>
    </p:spTree>
    <p:extLst>
      <p:ext uri="{BB962C8B-B14F-4D97-AF65-F5344CB8AC3E}">
        <p14:creationId xmlns:p14="http://schemas.microsoft.com/office/powerpoint/2010/main" val="219065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0" u="none" strike="noStrike" kern="1200" baseline="0" dirty="0" smtClean="0">
                <a:solidFill>
                  <a:schemeClr val="tx1"/>
                </a:solidFill>
                <a:latin typeface="+mn-lt"/>
                <a:ea typeface="+mn-ea"/>
                <a:cs typeface="+mn-cs"/>
              </a:rPr>
              <a:t>Length of time for complete module content: </a:t>
            </a:r>
            <a:r>
              <a:rPr lang="en-US" sz="1200" b="0" i="0" u="none" strike="noStrike" kern="1200" baseline="0" dirty="0" smtClean="0">
                <a:solidFill>
                  <a:schemeClr val="tx1"/>
                </a:solidFill>
                <a:latin typeface="+mn-lt"/>
                <a:ea typeface="+mn-ea"/>
                <a:cs typeface="+mn-cs"/>
              </a:rPr>
              <a:t>1 Hour</a:t>
            </a:r>
          </a:p>
          <a:p>
            <a:r>
              <a:rPr lang="en-US" sz="1200" b="1" i="0" u="none" strike="noStrike" kern="1200" baseline="0" dirty="0" smtClean="0">
                <a:solidFill>
                  <a:schemeClr val="tx1"/>
                </a:solidFill>
                <a:latin typeface="+mn-lt"/>
                <a:ea typeface="+mn-ea"/>
                <a:cs typeface="+mn-cs"/>
              </a:rPr>
              <a:t>Module learning goal: </a:t>
            </a:r>
            <a:r>
              <a:rPr lang="en-US" sz="1200" b="0" i="0" u="none" strike="noStrike" kern="1200" baseline="0" dirty="0" smtClean="0">
                <a:solidFill>
                  <a:schemeClr val="tx1"/>
                </a:solidFill>
                <a:latin typeface="+mn-lt"/>
                <a:ea typeface="+mn-ea"/>
                <a:cs typeface="+mn-cs"/>
              </a:rPr>
              <a:t>Advocates understand root causes and dynamics of violence; Advocates connect survivors to resources.</a:t>
            </a:r>
          </a:p>
          <a:p>
            <a:r>
              <a:rPr lang="en-US" sz="1200" b="1" i="0" u="none" strike="noStrike" kern="1200" baseline="0" dirty="0" smtClean="0">
                <a:solidFill>
                  <a:schemeClr val="tx1"/>
                </a:solidFill>
                <a:latin typeface="+mn-lt"/>
                <a:ea typeface="+mn-ea"/>
                <a:cs typeface="+mn-cs"/>
              </a:rPr>
              <a:t>Competency Learning Objectives Covered: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Advocates understand root causes and dynamics of violence: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solidFill>
                  <a:schemeClr val="tx1"/>
                </a:solidFill>
                <a:ea typeface="+mn-ea"/>
              </a:rPr>
              <a:t>Describe the ways oppression and inequality impact survivors and communities.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solidFill>
                  <a:schemeClr val="tx1"/>
                </a:solidFill>
                <a:ea typeface="+mn-ea"/>
              </a:rPr>
              <a:t>Demonstrate culturally relevant advocacy skills.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solidFill>
                  <a:schemeClr val="tx1"/>
                </a:solidFill>
                <a:ea typeface="+mn-ea"/>
              </a:rPr>
              <a:t>List at least three considerations for providing advocacy and support to victims of sexual assault.</a:t>
            </a: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Advocates connect survivors to resources:</a:t>
            </a:r>
            <a:endParaRPr lang="en-US" altLang="en-US" b="0" i="0" u="none" strike="noStrike" kern="1200" baseline="0" dirty="0" smtClean="0">
              <a:solidFill>
                <a:schemeClr val="tx1"/>
              </a:solidFill>
              <a:latin typeface="+mn-lt"/>
              <a:ea typeface="+mn-ea"/>
              <a:cs typeface="+mn-cs"/>
            </a:endParaRPr>
          </a:p>
          <a:p>
            <a:pPr marL="628650" lvl="1" indent="-171450">
              <a:buFont typeface="Arial" pitchFamily="34" charset="0"/>
              <a:buChar char="•"/>
            </a:pPr>
            <a:r>
              <a:rPr lang="en-US" altLang="en-US" b="0" i="0" u="none" strike="noStrike" kern="1200" baseline="0" dirty="0" smtClean="0">
                <a:solidFill>
                  <a:schemeClr val="tx1"/>
                </a:solidFill>
                <a:latin typeface="+mn-lt"/>
                <a:ea typeface="+mn-ea"/>
                <a:cs typeface="+mn-cs"/>
              </a:rPr>
              <a:t>List at lest three local resources relevant to potential survivor needs.</a:t>
            </a:r>
          </a:p>
          <a:p>
            <a:pPr marL="628650" lvl="1" indent="-171450">
              <a:buFont typeface="Arial" pitchFamily="34" charset="0"/>
              <a:buChar char="•"/>
            </a:pPr>
            <a:r>
              <a:rPr lang="en-US" sz="1200" b="0" i="0" u="none" strike="noStrike" kern="1200" baseline="0" dirty="0" smtClean="0">
                <a:solidFill>
                  <a:schemeClr val="tx1"/>
                </a:solidFill>
                <a:latin typeface="+mn-lt"/>
                <a:ea typeface="+mn-ea"/>
                <a:cs typeface="+mn-cs"/>
              </a:rPr>
              <a:t>Describe the process of providing a referral to local resources.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FDC7DD78-8A7A-453F-8DDD-AC21412DF307}" type="slidenum">
              <a:rPr lang="en-US" altLang="en-US" smtClean="0">
                <a:solidFill>
                  <a:srgbClr val="000000"/>
                </a:solidFill>
                <a:latin typeface="Calibri" panose="020F0502020204030204" pitchFamily="34" charset="0"/>
              </a:rPr>
              <a:pPr/>
              <a:t>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94304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p>
          <a:p>
            <a:r>
              <a:rPr lang="en-US" b="1" u="sng" dirty="0" smtClean="0"/>
              <a:t>Facilitator notes: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Homeless LGBTQ youth ranges from 35% - 50% of all homeless youth</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LGBT homeless youth are 7 times more likely to be a victim of a crime compared to their heterosexual peers</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Family members may react negatively once the individual “comes out” to the family—this may result in physical, sexual, or emotional abuse, or being kicked out of their home; some youth may run away due to the abuse</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Homeless youth in general may turn to survival sex, substance abuse, and prostitution as a means for survival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Homeless youth who identify as LGBTQ are just as likely to turn to the same behaviors for survival, but their risk of sexual violence is much higher</a:t>
            </a:r>
            <a:endParaRPr lang="en-US" sz="1600" kern="1200" dirty="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10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p>
          <a:p>
            <a:r>
              <a:rPr lang="en-US" b="1" u="sng" dirty="0" smtClean="0"/>
              <a:t>Facilitator notes: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34% of residents living in public housing have a disability</a:t>
            </a:r>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People with disabilities are at an increased risk of sexual violence, regardless of their shelter status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Women with severe disability impairments are </a:t>
            </a:r>
            <a:r>
              <a:rPr lang="en-US" sz="1200" b="1" kern="1200" dirty="0" smtClean="0">
                <a:solidFill>
                  <a:schemeClr val="tx1"/>
                </a:solidFill>
                <a:effectLst/>
                <a:latin typeface="+mn-lt"/>
                <a:ea typeface="+mn-ea"/>
                <a:cs typeface="+mn-cs"/>
              </a:rPr>
              <a:t>four times </a:t>
            </a:r>
            <a:r>
              <a:rPr lang="en-US" sz="1200" kern="1200" dirty="0" smtClean="0">
                <a:solidFill>
                  <a:schemeClr val="tx1"/>
                </a:solidFill>
                <a:effectLst/>
                <a:latin typeface="+mn-lt"/>
                <a:ea typeface="+mn-ea"/>
                <a:cs typeface="+mn-cs"/>
              </a:rPr>
              <a:t>more likely to be sexually assault than women without disabilities</a:t>
            </a:r>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Many people with disabilities rely on a caretaker</a:t>
            </a:r>
            <a:r>
              <a:rPr lang="en-US" sz="1200" kern="1200" baseline="0" dirty="0" smtClean="0">
                <a:solidFill>
                  <a:schemeClr val="tx1"/>
                </a:solidFill>
                <a:effectLst/>
                <a:latin typeface="+mn-lt"/>
                <a:ea typeface="+mn-ea"/>
                <a:cs typeface="+mn-cs"/>
              </a:rPr>
              <a:t> (paid </a:t>
            </a:r>
            <a:r>
              <a:rPr lang="en-US" sz="1200" kern="1200" dirty="0" smtClean="0">
                <a:solidFill>
                  <a:schemeClr val="tx1"/>
                </a:solidFill>
                <a:effectLst/>
                <a:latin typeface="+mn-lt"/>
                <a:ea typeface="+mn-ea"/>
                <a:cs typeface="+mn-cs"/>
              </a:rPr>
              <a:t>caretaker or a family member)—may rely on the caretaker to secure safe housing</a:t>
            </a:r>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 study about sexual violence against people with disabilities, it was found that the overwhelming majority of abusers were male caretakers, often paid providers who perpetrate while on the job</a:t>
            </a:r>
            <a:r>
              <a:rPr lang="en-US" sz="105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Barriers for people with disabilities when or if they try to disclose the abuse: fear of not being believed, coming forward and NOT being believed, lack of access to resources in general, an</a:t>
            </a:r>
            <a:r>
              <a:rPr lang="en-US" sz="1200" kern="1200" baseline="0" dirty="0" smtClean="0">
                <a:solidFill>
                  <a:schemeClr val="tx1"/>
                </a:solidFill>
                <a:effectLst/>
                <a:latin typeface="+mn-lt"/>
                <a:ea typeface="+mn-ea"/>
                <a:cs typeface="+mn-cs"/>
              </a:rPr>
              <a:t> impairment that affects their ability to communicate, etc</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the perpetrator is a family member, the survivor could risk losing their housing if they come forward about the abuse</a:t>
            </a:r>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Lack of accessible housing for people with disabilities is another barrier, thus some may choose to remain in an abusive situation due to fear of not finding accessible and/or affordable housing</a:t>
            </a:r>
            <a:endParaRPr lang="en-US" sz="16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11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p>
          <a:p>
            <a:r>
              <a:rPr lang="en-US" b="1" u="sng" dirty="0" smtClean="0"/>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Connections between homelessness and sexual violence are very pronounced when it comes to runaway youth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Many runaway youth report leaving home because of sexual abuse—61% of homeless girls and 19% of homeless boys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Many leave due to the victimization they’ve experienced, but also face a heightened risk of being victimized again once living on the streets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Youth who leave home at younger ages (such as 13 or 14 years old) are more likely to experience sexual violence on the streets compared to youth who left at a later age (17</a:t>
            </a:r>
            <a:r>
              <a:rPr lang="en-US" sz="1200" kern="1200" baseline="0" dirty="0" smtClean="0">
                <a:solidFill>
                  <a:schemeClr val="tx1"/>
                </a:solidFill>
                <a:effectLst/>
                <a:latin typeface="+mn-lt"/>
                <a:ea typeface="+mn-ea"/>
                <a:cs typeface="+mn-cs"/>
              </a:rPr>
              <a:t> years old)</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Homeless youth may turn to survival sex in exchange for basic needs such as clothing, shelter, and food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Increased risk for trafficking or prostitution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Homeless youth often see themselves as their only supporter, thus turning to any means to support themselves—this can lead to sexual victimization</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AA3FD566-D480-4715-A446-1B60C0F5B569}" type="slidenum">
              <a:rPr lang="en-US" altLang="en-US" smtClean="0">
                <a:solidFill>
                  <a:srgbClr val="000000"/>
                </a:solidFill>
                <a:latin typeface="Calibri" panose="020F0502020204030204" pitchFamily="34" charset="0"/>
              </a:rPr>
              <a:pPr/>
              <a:t>12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4557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r>
              <a:rPr lang="en-US" sz="1200" b="0" dirty="0" smtClean="0">
                <a:solidFill>
                  <a:schemeClr val="tx1"/>
                </a:solidFill>
                <a:ea typeface="+mn-ea"/>
              </a:rPr>
              <a:t>List at least three considerations for providing advocacy and support to victims of sexual assault.</a:t>
            </a:r>
          </a:p>
          <a:p>
            <a:endParaRPr lang="en-US" dirty="0" smtClean="0">
              <a:solidFill>
                <a:schemeClr val="tx1"/>
              </a:solidFill>
            </a:endParaRPr>
          </a:p>
          <a:p>
            <a:r>
              <a:rPr lang="en-US" b="1" u="sng" dirty="0" smtClean="0"/>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are varying types of subsidized housing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Advocates should:</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Understand basics of subsidized housing </a:t>
            </a:r>
            <a:r>
              <a:rPr lang="en-US" sz="1200" kern="1200" dirty="0" smtClean="0">
                <a:solidFill>
                  <a:schemeClr val="tx1"/>
                </a:solidFill>
                <a:effectLst/>
                <a:latin typeface="+mn-lt"/>
                <a:ea typeface="+mn-ea"/>
                <a:cs typeface="+mn-cs"/>
              </a:rPr>
              <a:t>to support survivors with housing needs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Understanding their living situation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able to provide appropriate resources regardless of the</a:t>
            </a:r>
            <a:r>
              <a:rPr lang="en-US" sz="1200" kern="1200" baseline="0" dirty="0" smtClean="0">
                <a:solidFill>
                  <a:schemeClr val="tx1"/>
                </a:solidFill>
                <a:effectLst/>
                <a:latin typeface="+mn-lt"/>
                <a:ea typeface="+mn-ea"/>
                <a:cs typeface="+mn-cs"/>
              </a:rPr>
              <a:t> survivor’s current </a:t>
            </a:r>
            <a:r>
              <a:rPr lang="en-US" sz="1200" kern="1200" dirty="0" smtClean="0">
                <a:solidFill>
                  <a:schemeClr val="tx1"/>
                </a:solidFill>
                <a:effectLst/>
                <a:latin typeface="+mn-lt"/>
                <a:ea typeface="+mn-ea"/>
                <a:cs typeface="+mn-cs"/>
              </a:rPr>
              <a:t>shelter status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Advocacy is most effective when advocates are informed by the intersections of sexual violence, housing/homelessness, and oppressions (such as racism, classism, sexism, ageism, and </a:t>
            </a:r>
            <a:r>
              <a:rPr lang="en-US" sz="1200" kern="1200" dirty="0" err="1" smtClean="0">
                <a:solidFill>
                  <a:schemeClr val="tx1"/>
                </a:solidFill>
                <a:effectLst/>
                <a:latin typeface="+mn-lt"/>
                <a:ea typeface="+mn-ea"/>
                <a:cs typeface="+mn-cs"/>
              </a:rPr>
              <a:t>ableism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Marginalized</a:t>
            </a:r>
            <a:r>
              <a:rPr lang="en-US" sz="1200" kern="1200" baseline="0" dirty="0" smtClean="0">
                <a:solidFill>
                  <a:schemeClr val="tx1"/>
                </a:solidFill>
                <a:effectLst/>
                <a:latin typeface="+mn-lt"/>
                <a:ea typeface="+mn-ea"/>
                <a:cs typeface="+mn-cs"/>
              </a:rPr>
              <a:t> communities are disproportionately represented in affordable housing</a:t>
            </a:r>
            <a:endParaRPr lang="en-US" sz="1200" kern="1200" dirty="0" smtClean="0">
              <a:solidFill>
                <a:schemeClr val="tx1"/>
              </a:solidFill>
              <a:effectLst/>
              <a:latin typeface="+mn-lt"/>
              <a:ea typeface="+mn-ea"/>
              <a:cs typeface="+mn-cs"/>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AA3FD566-D480-4715-A446-1B60C0F5B569}" type="slidenum">
              <a:rPr lang="en-US" altLang="en-US" smtClean="0">
                <a:solidFill>
                  <a:srgbClr val="000000"/>
                </a:solidFill>
                <a:latin typeface="Calibri" panose="020F0502020204030204" pitchFamily="34" charset="0"/>
              </a:rPr>
              <a:pPr/>
              <a:t>13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4557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pPr marL="0" lvl="0" indent="0">
              <a:buFont typeface="Arial" pitchFamily="34" charset="0"/>
              <a:buNone/>
            </a:pPr>
            <a:r>
              <a:rPr lang="en-US" sz="1200" b="0" dirty="0" smtClean="0">
                <a:solidFill>
                  <a:schemeClr val="tx1"/>
                </a:solidFill>
                <a:ea typeface="+mn-ea"/>
              </a:rPr>
              <a:t>Demonstrate culturally relevant advocacy skills.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solidFill>
                  <a:schemeClr val="tx1"/>
                </a:solidFill>
                <a:ea typeface="+mn-ea"/>
              </a:rPr>
              <a:t>List at least three considerations for providing advocacy and support to victims of sexual assault.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smtClean="0">
              <a:solidFill>
                <a:schemeClr val="tx1"/>
              </a:solidFill>
              <a:ea typeface="+mn-ea"/>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solidFill>
                  <a:schemeClr val="tx1"/>
                </a:solidFill>
                <a:ea typeface="+mn-ea"/>
              </a:rPr>
              <a:t>Describe the process of providing a referral to local resources.</a:t>
            </a:r>
          </a:p>
          <a:p>
            <a:pPr marL="0" lvl="0" indent="0">
              <a:buFont typeface="Arial" pitchFamily="34" charset="0"/>
              <a:buNone/>
            </a:pPr>
            <a:endParaRPr lang="en-US" dirty="0" smtClean="0"/>
          </a:p>
          <a:p>
            <a:r>
              <a:rPr lang="en-US" b="1" u="sng" dirty="0" smtClean="0"/>
              <a:t>Facilitator notes: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Currently approximately 1.2 million households within public housing units, managed by over 3,300 housing authorities</a:t>
            </a:r>
          </a:p>
          <a:p>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Section 8 </a:t>
            </a:r>
            <a:r>
              <a:rPr lang="en-US" sz="1200" kern="1200" dirty="0" smtClean="0">
                <a:solidFill>
                  <a:schemeClr val="tx1"/>
                </a:solidFill>
                <a:effectLst/>
                <a:latin typeface="+mn-lt"/>
                <a:ea typeface="+mn-ea"/>
                <a:cs typeface="+mn-cs"/>
              </a:rPr>
              <a:t>program provides access to affordable housing in two different ways:</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Tenant-based voucher program: provides tenant a voucher to be used to secure housing in the private market</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Project-based voucher program: provides a subsidy to the property owner as opposed to the tenant. The subsidy stays with the property and not the tenant (If the tenant moves, they lose their affordable housing)</a:t>
            </a:r>
            <a:endParaRPr lang="en-US" sz="16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a survivor has experienced or is experiencing violence, but is part of the project-based voucher program of Section 8, they will lose their Section 8 benefits if they choose to leave their residency;</a:t>
            </a:r>
            <a:r>
              <a:rPr lang="en-US" sz="1200" kern="1200" baseline="0" dirty="0" smtClean="0">
                <a:solidFill>
                  <a:schemeClr val="tx1"/>
                </a:solidFill>
                <a:effectLst/>
                <a:latin typeface="+mn-lt"/>
                <a:ea typeface="+mn-ea"/>
                <a:cs typeface="+mn-cs"/>
              </a:rPr>
              <a:t> thus s</a:t>
            </a:r>
            <a:r>
              <a:rPr lang="en-US" sz="1200" kern="1200" dirty="0" smtClean="0">
                <a:solidFill>
                  <a:schemeClr val="tx1"/>
                </a:solidFill>
                <a:effectLst/>
                <a:latin typeface="+mn-lt"/>
                <a:ea typeface="+mn-ea"/>
                <a:cs typeface="+mn-cs"/>
              </a:rPr>
              <a:t>ome survivors may choose to stay and endure the abuse out of fear of losing their affordable housing or becoming homeless</a:t>
            </a:r>
            <a:endParaRPr lang="en-US" sz="16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14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altLang="en-US" b="0" i="0" u="none" strike="noStrike" kern="1200" baseline="0" dirty="0" smtClean="0">
                <a:solidFill>
                  <a:schemeClr val="tx1"/>
                </a:solidFill>
                <a:latin typeface="+mn-lt"/>
                <a:ea typeface="+mn-ea"/>
                <a:cs typeface="+mn-cs"/>
              </a:rPr>
              <a:t>Describe the ways oppression and inequality impact survivors and communities.</a:t>
            </a:r>
          </a:p>
          <a:p>
            <a:endParaRPr lang="en-US" dirty="0" smtClean="0">
              <a:solidFill>
                <a:schemeClr val="tx1"/>
              </a:solidFill>
            </a:endParaRPr>
          </a:p>
          <a:p>
            <a:r>
              <a:rPr lang="en-US" b="1" u="sng" dirty="0" smtClean="0">
                <a:solidFill>
                  <a:schemeClr val="tx1"/>
                </a:solidFill>
              </a:rPr>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Some survivors may rely on others (family member or significant other) to support them financially—this can be difficult for those who may want to relocate after their assault, or if they’re being assaulted by someone in the household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Some tenants are subjected to sexual abuse by their landlord or property manager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Many survivors reported a range of behaviors by their landlord prior to the assault, such as failing to make the household safe despite the tenant’s request (ex. refusing to repair locks or supply heat), sexually propositioning the tenant, stalking the tenant, or engaging in unwanted sexual contact with the tenant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Majority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survivors who were sexually assaulted by their landlord cite wanting to leave the housing establishment, but were unable to do so due to lack of relocation options or they could not financially support the decision to do so</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AA3FD566-D480-4715-A446-1B60C0F5B569}" type="slidenum">
              <a:rPr lang="en-US" altLang="en-US" smtClean="0">
                <a:solidFill>
                  <a:srgbClr val="000000"/>
                </a:solidFill>
                <a:latin typeface="Calibri" panose="020F0502020204030204" pitchFamily="34" charset="0"/>
              </a:rPr>
              <a:pPr/>
              <a:t>15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45573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solidFill>
                <a:schemeClr val="tx1"/>
              </a:solidFill>
            </a:endParaRPr>
          </a:p>
          <a:p>
            <a:r>
              <a:rPr lang="en-US" b="1" u="sng" dirty="0" smtClean="0">
                <a:solidFill>
                  <a:schemeClr val="tx1"/>
                </a:solidFill>
              </a:rPr>
              <a:t>Facilitator notes: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Housing problems are heightened in rural communities due to the scarcity of housing and homeless shelter options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Rural residents also face greater obstacles obtaining employment, finding transportation, and accessing social services; this impacts the likelihood of finding safe housing, particularly due to lower incomes and lower population density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Rural renters are twice as likely to live in substandard housing,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Alternative housing (such as outside of the area) may not be an option due to transportation obstacles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Homeless individuals in rural communities may stay in abandoned farm buildings, fields, vehicles, camping grounds, or may be jumping from couch to couch with family or friends</a:t>
            </a:r>
            <a:r>
              <a:rPr lang="en-US" sz="1200" kern="1200" baseline="0" dirty="0" smtClean="0">
                <a:solidFill>
                  <a:schemeClr val="tx1"/>
                </a:solidFill>
                <a:effectLst/>
                <a:latin typeface="+mn-lt"/>
                <a:ea typeface="+mn-ea"/>
                <a:cs typeface="+mn-cs"/>
              </a:rPr>
              <a:t> (This can contribute to an increased risk of experiencing sexual violence)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Survivors in rural communities face barriers to healing as well</a:t>
            </a:r>
            <a:r>
              <a:rPr lang="en-US" sz="1200" kern="1200" baseline="0" dirty="0" smtClean="0">
                <a:solidFill>
                  <a:schemeClr val="tx1"/>
                </a:solidFill>
                <a:effectLst/>
                <a:latin typeface="+mn-lt"/>
                <a:ea typeface="+mn-ea"/>
                <a:cs typeface="+mn-cs"/>
              </a:rPr>
              <a:t> due to </a:t>
            </a:r>
            <a:r>
              <a:rPr lang="en-US" sz="1200" kern="1200" dirty="0" smtClean="0">
                <a:solidFill>
                  <a:schemeClr val="tx1"/>
                </a:solidFill>
                <a:effectLst/>
                <a:latin typeface="+mn-lt"/>
                <a:ea typeface="+mn-ea"/>
                <a:cs typeface="+mn-cs"/>
              </a:rPr>
              <a:t>scarcity of or lack of access to services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services are available for survivors in rural areas, the lack of basic needs such as housing can act as an additional barrier to healing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Poverty is also more pronounced in rural areas</a:t>
            </a:r>
            <a:r>
              <a:rPr lang="en-US" sz="1200" kern="1200" baseline="0" dirty="0" smtClean="0">
                <a:solidFill>
                  <a:schemeClr val="tx1"/>
                </a:solidFill>
                <a:effectLst/>
                <a:latin typeface="+mn-lt"/>
                <a:ea typeface="+mn-ea"/>
                <a:cs typeface="+mn-cs"/>
              </a:rPr>
              <a:t> (Another barrier to healing)</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a survivor is able to relocate, they may need to move out of their home community, if the perpetrator is a resident of that community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After survivor relocation from a hometown</a:t>
            </a:r>
            <a:r>
              <a:rPr lang="en-US" sz="1200" kern="1200" baseline="0" dirty="0" smtClean="0">
                <a:solidFill>
                  <a:schemeClr val="tx1"/>
                </a:solidFill>
                <a:effectLst/>
                <a:latin typeface="+mn-lt"/>
                <a:ea typeface="+mn-ea"/>
                <a:cs typeface="+mn-cs"/>
              </a:rPr>
              <a:t> to a new community, they may</a:t>
            </a:r>
            <a:r>
              <a:rPr lang="en-US" sz="1200" kern="1200" dirty="0" smtClean="0">
                <a:solidFill>
                  <a:schemeClr val="tx1"/>
                </a:solidFill>
                <a:effectLst/>
                <a:latin typeface="+mn-lt"/>
                <a:ea typeface="+mn-ea"/>
                <a:cs typeface="+mn-cs"/>
              </a:rPr>
              <a:t> experience physical isolation (from being away from friends, family,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which can exacerbate social isolation that survivors often already experience</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Sex offender registries—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Laws that uphold sex offender registries require perpetrators to reside in a specific area in hopes that this will decrease the likelihood of future perpetration by this individual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These laws often push perpetrators into more rural communities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Leads to an influx of offenders in rural communities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Research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indicates that recidivism is more likely to occur when an offender has lack of access to basic support systems and is socially isolated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With all of these considerations, rural communities, who are already lacking in resources to deal with sexual violence, could be faced with an increase in sexually violent crimes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16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process of providing a referral to local resources.</a:t>
            </a:r>
          </a:p>
          <a:p>
            <a:endParaRPr lang="en-US" dirty="0" smtClean="0">
              <a:solidFill>
                <a:schemeClr val="tx1"/>
              </a:solidFill>
            </a:endParaRPr>
          </a:p>
          <a:p>
            <a:r>
              <a:rPr lang="en-US" b="1" u="sng" dirty="0" smtClean="0">
                <a:solidFill>
                  <a:schemeClr val="tx1"/>
                </a:solidFill>
              </a:rPr>
              <a:t>Facilitator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role of the advocate can be very helpful and important</a:t>
            </a:r>
            <a:r>
              <a:rPr lang="en-US" sz="1200" kern="1200" baseline="0" dirty="0" smtClean="0">
                <a:solidFill>
                  <a:schemeClr val="tx1"/>
                </a:solidFill>
                <a:effectLst/>
                <a:latin typeface="+mn-lt"/>
                <a:ea typeface="+mn-ea"/>
                <a:cs typeface="+mn-cs"/>
              </a:rPr>
              <a:t> to finding shelter for survivors of trauma. Advocates can:</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Help survivors understand the connection between housing and sexual violence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Identify specific needs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Evaluate their available resources and options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 information and educational materials to survivors about their housing rights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 referrals to legal sources; connect with attorneys who can assist them</a:t>
            </a:r>
          </a:p>
          <a:p>
            <a:endParaRPr lang="en-US" dirty="0"/>
          </a:p>
        </p:txBody>
      </p:sp>
      <p:sp>
        <p:nvSpPr>
          <p:cNvPr id="4" name="Slide Number Placeholder 3"/>
          <p:cNvSpPr>
            <a:spLocks noGrp="1"/>
          </p:cNvSpPr>
          <p:nvPr>
            <p:ph type="sldNum" sz="quarter" idx="10"/>
          </p:nvPr>
        </p:nvSpPr>
        <p:spPr/>
        <p:txBody>
          <a:bodyPr/>
          <a:lstStyle/>
          <a:p>
            <a:fld id="{AFE2C7D7-857A-3E4C-B2DA-D45D8AE6CF7D}" type="slidenum">
              <a:rPr lang="en-US" smtClean="0"/>
              <a:t>17</a:t>
            </a:fld>
            <a:endParaRPr lang="en-US"/>
          </a:p>
        </p:txBody>
      </p:sp>
    </p:spTree>
    <p:extLst>
      <p:ext uri="{BB962C8B-B14F-4D97-AF65-F5344CB8AC3E}">
        <p14:creationId xmlns:p14="http://schemas.microsoft.com/office/powerpoint/2010/main" val="3892590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u="sng" dirty="0" smtClean="0">
                <a:solidFill>
                  <a:schemeClr val="tx1"/>
                </a:solidFill>
              </a:rPr>
              <a:t>Learning objectives</a:t>
            </a:r>
            <a:r>
              <a:rPr lang="en-US" sz="1200" b="1" u="sng" baseline="0" dirty="0" smtClean="0">
                <a:solidFill>
                  <a:schemeClr val="tx1"/>
                </a:solidFill>
              </a:rPr>
              <a:t> addressed: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solidFill>
                  <a:schemeClr val="tx1"/>
                </a:solidFill>
                <a:ea typeface="+mn-ea"/>
              </a:rPr>
              <a:t>List at least three considerations for providing advocacy and support to victims of sexual assault.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smtClean="0">
              <a:solidFill>
                <a:schemeClr val="tx1"/>
              </a:solidFill>
              <a:ea typeface="+mn-ea"/>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chemeClr val="tx1"/>
                </a:solidFill>
                <a:ea typeface="+mn-ea"/>
              </a:rPr>
              <a:t>Describe the process of providing a referral to local resources.</a:t>
            </a:r>
            <a:endParaRPr lang="en-US" sz="1200" b="0" dirty="0" smtClean="0">
              <a:solidFill>
                <a:schemeClr val="tx1"/>
              </a:solidFill>
              <a:ea typeface="+mn-ea"/>
            </a:endParaRPr>
          </a:p>
          <a:p>
            <a:endParaRPr lang="en-US" dirty="0" smtClean="0"/>
          </a:p>
          <a:p>
            <a:r>
              <a:rPr lang="en-US" b="1" u="sng" dirty="0" smtClean="0"/>
              <a:t>Facilitator notes:</a:t>
            </a:r>
            <a:endParaRPr lang="en-US" sz="1200" b="0" u="non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steps an advocate can</a:t>
            </a:r>
            <a:r>
              <a:rPr lang="en-US" sz="1200" kern="1200" baseline="0" dirty="0" smtClean="0">
                <a:solidFill>
                  <a:schemeClr val="tx1"/>
                </a:solidFill>
                <a:effectLst/>
                <a:latin typeface="+mn-lt"/>
                <a:ea typeface="+mn-ea"/>
                <a:cs typeface="+mn-cs"/>
              </a:rPr>
              <a:t> take to assess their shelter situation include: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Determine their housing status—homeless? Live in a private or </a:t>
            </a:r>
            <a:r>
              <a:rPr lang="en-US" sz="1200" kern="1200" dirty="0" err="1" smtClean="0">
                <a:solidFill>
                  <a:schemeClr val="tx1"/>
                </a:solidFill>
                <a:effectLst/>
                <a:latin typeface="+mn-lt"/>
                <a:ea typeface="+mn-ea"/>
                <a:cs typeface="+mn-cs"/>
              </a:rPr>
              <a:t>govt</a:t>
            </a:r>
            <a:r>
              <a:rPr lang="en-US" sz="1200" kern="1200" dirty="0" smtClean="0">
                <a:solidFill>
                  <a:schemeClr val="tx1"/>
                </a:solidFill>
                <a:effectLst/>
                <a:latin typeface="+mn-lt"/>
                <a:ea typeface="+mn-ea"/>
                <a:cs typeface="+mn-cs"/>
              </a:rPr>
              <a:t> facility? Military base? Residential care facility?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Help the survivor determine what type of housing will best meet their needs.</a:t>
            </a:r>
          </a:p>
          <a:p>
            <a:r>
              <a:rPr lang="en-US" sz="1200" kern="1200" dirty="0" smtClean="0">
                <a:solidFill>
                  <a:schemeClr val="tx1"/>
                </a:solidFill>
                <a:effectLst/>
                <a:latin typeface="+mn-lt"/>
                <a:ea typeface="+mn-ea"/>
                <a:cs typeface="+mn-cs"/>
              </a:rPr>
              <a:t>3. Help the survivor obtain appropriate housing.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Do they need to terminate their lease?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Relocate?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Need temporary emergency shelter?</a:t>
            </a:r>
          </a:p>
          <a:p>
            <a:r>
              <a:rPr lang="en-US" sz="1200" kern="1200" dirty="0" smtClean="0">
                <a:solidFill>
                  <a:schemeClr val="tx1"/>
                </a:solidFill>
                <a:effectLst/>
                <a:latin typeface="+mn-lt"/>
                <a:ea typeface="+mn-ea"/>
                <a:cs typeface="+mn-cs"/>
              </a:rPr>
              <a:t>4. Continually assess client’s housing needs throughout all advocacy efforts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Screening </a:t>
            </a:r>
            <a:r>
              <a:rPr lang="en-US" sz="1200" kern="1200" baseline="0" dirty="0" smtClean="0">
                <a:solidFill>
                  <a:schemeClr val="tx1"/>
                </a:solidFill>
                <a:effectLst/>
                <a:latin typeface="+mn-lt"/>
                <a:ea typeface="+mn-ea"/>
                <a:cs typeface="+mn-cs"/>
              </a:rPr>
              <a:t>questions to ask:</a:t>
            </a:r>
          </a:p>
          <a:p>
            <a:pPr marL="628650" lvl="1" indent="-171450">
              <a:buFont typeface="Arial" panose="020B0604020202020204" pitchFamily="34" charset="0"/>
              <a:buChar char="•"/>
            </a:pPr>
            <a:r>
              <a:rPr lang="en-US" sz="1200" dirty="0" smtClean="0">
                <a:solidFill>
                  <a:schemeClr val="tx1"/>
                </a:solidFill>
                <a:latin typeface="+mn-lt"/>
              </a:rPr>
              <a:t>Do you have a safe place to live right now free from violence and abuse?</a:t>
            </a:r>
          </a:p>
          <a:p>
            <a:pPr marL="628650" lvl="1" indent="-171450">
              <a:buFont typeface="Arial" panose="020B0604020202020204" pitchFamily="34" charset="0"/>
              <a:buChar char="•"/>
            </a:pPr>
            <a:r>
              <a:rPr lang="en-US" sz="1200" dirty="0" smtClean="0">
                <a:solidFill>
                  <a:schemeClr val="tx1"/>
                </a:solidFill>
                <a:latin typeface="+mn-lt"/>
              </a:rPr>
              <a:t>Did the sexual violence that you experienced occur in or near your home? </a:t>
            </a:r>
          </a:p>
          <a:p>
            <a:pPr marL="628650" lvl="1" indent="-171450">
              <a:buFont typeface="Arial" panose="020B0604020202020204" pitchFamily="34" charset="0"/>
              <a:buChar char="•"/>
            </a:pPr>
            <a:r>
              <a:rPr lang="en-US" sz="1200" dirty="0" smtClean="0">
                <a:solidFill>
                  <a:schemeClr val="tx1"/>
                </a:solidFill>
                <a:latin typeface="+mn-lt"/>
              </a:rPr>
              <a:t>Are you in need of relocating right now?</a:t>
            </a:r>
          </a:p>
          <a:p>
            <a:pPr marL="628650" lvl="1"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18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solidFill>
                  <a:schemeClr val="tx1"/>
                </a:solidFill>
                <a:ea typeface="+mn-ea"/>
              </a:rPr>
              <a:t>List at least three considerations for providing advocacy and support to victims of sexual assault.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smtClean="0">
              <a:solidFill>
                <a:schemeClr val="tx1"/>
              </a:solidFill>
              <a:ea typeface="+mn-ea"/>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chemeClr val="tx1"/>
                </a:solidFill>
                <a:ea typeface="+mn-ea"/>
              </a:rPr>
              <a:t>List at least three local resources relevant to potential survivor needs.</a:t>
            </a:r>
            <a:endParaRPr lang="en-US" sz="1200" b="0" dirty="0" smtClean="0">
              <a:solidFill>
                <a:schemeClr val="tx1"/>
              </a:solidFill>
              <a:ea typeface="+mn-ea"/>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chemeClr val="tx1"/>
                </a:solidFill>
                <a:ea typeface="+mn-ea"/>
              </a:rPr>
              <a:t>Describe the process of providing a referral to local resources.</a:t>
            </a:r>
            <a:endParaRPr lang="en-US" dirty="0" smtClean="0">
              <a:solidFill>
                <a:schemeClr val="tx1"/>
              </a:solidFill>
              <a:ea typeface="+mn-ea"/>
            </a:endParaRPr>
          </a:p>
          <a:p>
            <a:endParaRPr lang="en-US" dirty="0" smtClean="0"/>
          </a:p>
          <a:p>
            <a:r>
              <a:rPr lang="en-US" b="1" u="sng" dirty="0" smtClean="0"/>
              <a:t>Facilitator notes:</a:t>
            </a:r>
          </a:p>
          <a:p>
            <a:r>
              <a:rPr lang="en-US" sz="1200" kern="1200" dirty="0" smtClean="0">
                <a:solidFill>
                  <a:schemeClr val="tx1"/>
                </a:solidFill>
                <a:effectLst/>
                <a:latin typeface="+mn-lt"/>
                <a:ea typeface="+mn-ea"/>
                <a:cs typeface="+mn-cs"/>
              </a:rPr>
              <a:t>Agency and advocate should be able to provide advocacy and information on housing issues: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Breaking a lease if the survivor wants to move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Negotiating a new lease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Recovering security deposits (if breaking lease is necessary or if apartment was damaged during the violence)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Understanding Section 8 housing options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 public benefit programs: Temporary Assistance for Needy Families, Medicaid, Medicare, Supplemental Nutrition Assistance Program (SNAP, formally Food Stamps), WIC (Women, Infants, and Children Program), etc.</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19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Facilitators</a:t>
            </a:r>
            <a:r>
              <a:rPr lang="en-US" baseline="0" dirty="0" smtClean="0"/>
              <a:t> may opt to do an icebreaker activity.</a:t>
            </a:r>
            <a:endParaRPr lang="en-US" dirty="0"/>
          </a:p>
        </p:txBody>
      </p:sp>
      <p:sp>
        <p:nvSpPr>
          <p:cNvPr id="4" name="Slide Number Placeholder 3"/>
          <p:cNvSpPr>
            <a:spLocks noGrp="1"/>
          </p:cNvSpPr>
          <p:nvPr>
            <p:ph type="sldNum" sz="quarter" idx="10"/>
          </p:nvPr>
        </p:nvSpPr>
        <p:spPr/>
        <p:txBody>
          <a:bodyPr/>
          <a:lstStyle/>
          <a:p>
            <a:fld id="{AFE2C7D7-857A-3E4C-B2DA-D45D8AE6CF7D}" type="slidenum">
              <a:rPr lang="en-US" smtClean="0"/>
              <a:t>2</a:t>
            </a:fld>
            <a:endParaRPr lang="en-US"/>
          </a:p>
        </p:txBody>
      </p:sp>
    </p:spTree>
    <p:extLst>
      <p:ext uri="{BB962C8B-B14F-4D97-AF65-F5344CB8AC3E}">
        <p14:creationId xmlns:p14="http://schemas.microsoft.com/office/powerpoint/2010/main" val="401008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u="sng" dirty="0" smtClean="0">
                <a:solidFill>
                  <a:schemeClr val="tx1"/>
                </a:solidFill>
              </a:rPr>
              <a:t>Learning objectives</a:t>
            </a:r>
            <a:r>
              <a:rPr lang="en-US" sz="1200" b="1" u="sng" baseline="0" dirty="0" smtClean="0">
                <a:solidFill>
                  <a:schemeClr val="tx1"/>
                </a:solidFill>
              </a:rPr>
              <a:t> addressed:</a:t>
            </a:r>
          </a:p>
          <a:p>
            <a:r>
              <a:rPr lang="en-US" sz="1200" b="0" dirty="0" smtClean="0">
                <a:solidFill>
                  <a:schemeClr val="tx1"/>
                </a:solidFill>
                <a:ea typeface="+mn-ea"/>
              </a:rPr>
              <a:t>Demonstrate culturally relevant advocacy skills.</a:t>
            </a:r>
          </a:p>
          <a:p>
            <a:r>
              <a:rPr lang="en-US" sz="1200" b="0" dirty="0" smtClean="0">
                <a:solidFill>
                  <a:schemeClr val="tx1"/>
                </a:solidFill>
                <a:ea typeface="+mn-ea"/>
              </a:rPr>
              <a:t>List at least three considerations for providing advocacy and support to victims of sexual assault</a:t>
            </a:r>
            <a:r>
              <a:rPr lang="en-US" sz="1200" b="1" dirty="0" smtClean="0">
                <a:solidFill>
                  <a:schemeClr val="tx1"/>
                </a:solidFill>
                <a:ea typeface="+mn-ea"/>
              </a:rPr>
              <a:t>.</a:t>
            </a:r>
          </a:p>
          <a:p>
            <a:endParaRPr lang="en-US" dirty="0" smtClean="0"/>
          </a:p>
          <a:p>
            <a:r>
              <a:rPr lang="en-US" b="1" u="sng" dirty="0" smtClean="0"/>
              <a:t>Facilitator notes:</a:t>
            </a:r>
          </a:p>
          <a:p>
            <a:pPr>
              <a:defRPr/>
            </a:pPr>
            <a:endParaRPr lang="en-US" alt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Advocates should also be knowledgeable about the survivor’s culture and specific cultural needs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Example: Native Americans require room for the spirit, which can affect their housing needs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Cultural accessibility is just as important as the physical safety of the home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Advocates</a:t>
            </a:r>
            <a:r>
              <a:rPr lang="en-US" sz="1200" kern="1200" baseline="0" dirty="0" smtClean="0">
                <a:solidFill>
                  <a:schemeClr val="tx1"/>
                </a:solidFill>
                <a:effectLst/>
                <a:latin typeface="+mn-lt"/>
                <a:ea typeface="+mn-ea"/>
                <a:cs typeface="+mn-cs"/>
              </a:rPr>
              <a:t> should strive for cultural humility and ensure they’re listening to all the needs of the survivor</a:t>
            </a:r>
            <a:endParaRPr lang="en-US" sz="1200" kern="1200" dirty="0" smtClean="0">
              <a:solidFill>
                <a:schemeClr val="tx1"/>
              </a:solidFill>
              <a:effectLst/>
              <a:latin typeface="+mn-lt"/>
              <a:ea typeface="+mn-ea"/>
              <a:cs typeface="+mn-cs"/>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3D333892-E151-4FF4-B41F-2680DC6E13BF}" type="slidenum">
              <a:rPr lang="en-US" altLang="en-US" smtClean="0">
                <a:solidFill>
                  <a:srgbClr val="000000"/>
                </a:solidFill>
                <a:latin typeface="Calibri" panose="020F0502020204030204" pitchFamily="34" charset="0"/>
              </a:rPr>
              <a:pPr/>
              <a:t>20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00772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b="1" u="sng" dirty="0" smtClean="0">
                <a:solidFill>
                  <a:schemeClr val="tx1"/>
                </a:solidFill>
              </a:rPr>
              <a:t>Learning objectives</a:t>
            </a:r>
            <a:r>
              <a:rPr lang="en-US" b="1" u="sng" baseline="0" dirty="0" smtClean="0">
                <a:solidFill>
                  <a:schemeClr val="tx1"/>
                </a:solidFill>
              </a:rPr>
              <a:t> addressed:</a:t>
            </a:r>
          </a:p>
          <a:p>
            <a:pPr marL="0" lvl="0" indent="0">
              <a:buFont typeface="Arial" pitchFamily="34" charset="0"/>
              <a:buNone/>
            </a:pPr>
            <a:r>
              <a:rPr lang="en-US" altLang="en-US" dirty="0" smtClean="0">
                <a:solidFill>
                  <a:schemeClr val="tx1"/>
                </a:solidFill>
              </a:rPr>
              <a:t>Describe the process of providing a referral to local resources.</a:t>
            </a:r>
          </a:p>
          <a:p>
            <a:pPr marL="0" lvl="0" indent="0">
              <a:buFont typeface="Arial" pitchFamily="34" charset="0"/>
              <a:buNone/>
            </a:pPr>
            <a:endParaRPr lang="en-US" dirty="0" smtClean="0"/>
          </a:p>
          <a:p>
            <a:r>
              <a:rPr lang="en-US" b="1" u="sng" dirty="0" smtClean="0"/>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Dual programs are at an advantage—already have access to emergency shelter for domestic violence survivors;</a:t>
            </a:r>
            <a:r>
              <a:rPr lang="en-US" sz="120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may </a:t>
            </a:r>
            <a:r>
              <a:rPr lang="en-US" sz="1200" i="0" kern="1200" dirty="0" smtClean="0">
                <a:solidFill>
                  <a:schemeClr val="tx1"/>
                </a:solidFill>
                <a:effectLst/>
                <a:latin typeface="+mn-lt"/>
                <a:ea typeface="+mn-ea"/>
                <a:cs typeface="+mn-cs"/>
              </a:rPr>
              <a:t>be</a:t>
            </a:r>
            <a:r>
              <a:rPr lang="en-US" sz="1200" kern="1200" dirty="0" smtClean="0">
                <a:solidFill>
                  <a:schemeClr val="tx1"/>
                </a:solidFill>
                <a:effectLst/>
                <a:latin typeface="+mn-lt"/>
                <a:ea typeface="+mn-ea"/>
                <a:cs typeface="+mn-cs"/>
              </a:rPr>
              <a:t> able to utilize the shelter for sexual violence survivors as well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Stand-alone sexual violence support programs can collaborate with their local domestic violence service program to enhance partnership and one another’s services—MOUs can be put in place to establish referral protocols and policies for working with the DV agency to provide shelter to sexual violence survivors</a:t>
            </a:r>
            <a:endParaRPr lang="en-US" sz="1200" kern="1200" dirty="0">
              <a:solidFill>
                <a:schemeClr val="tx1"/>
              </a:solidFill>
              <a:effectLst/>
              <a:latin typeface="+mn-lt"/>
              <a:ea typeface="+mn-ea"/>
              <a:cs typeface="+mn-cs"/>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3D333892-E151-4FF4-B41F-2680DC6E13BF}" type="slidenum">
              <a:rPr lang="en-US" altLang="en-US" smtClean="0">
                <a:solidFill>
                  <a:srgbClr val="000000"/>
                </a:solidFill>
                <a:latin typeface="Calibri" panose="020F0502020204030204" pitchFamily="34" charset="0"/>
              </a:rPr>
              <a:pPr/>
              <a:t>21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00772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solidFill>
                  <a:schemeClr val="tx1"/>
                </a:solidFill>
              </a:rPr>
              <a:t>Learning objectives</a:t>
            </a:r>
            <a:r>
              <a:rPr lang="en-US" b="1" u="sng" baseline="0" dirty="0" smtClean="0">
                <a:solidFill>
                  <a:schemeClr val="tx1"/>
                </a:solidFill>
              </a:rPr>
              <a:t> addressed:</a:t>
            </a:r>
          </a:p>
          <a:p>
            <a:pPr marL="0" lvl="0" indent="0">
              <a:buFont typeface="Arial" pitchFamily="34" charset="0"/>
              <a:buNone/>
            </a:pPr>
            <a:r>
              <a:rPr lang="en-US" altLang="en-US" dirty="0" smtClean="0">
                <a:solidFill>
                  <a:schemeClr val="tx1"/>
                </a:solidFill>
              </a:rPr>
              <a:t>Describe the process of providing a referral to local resources.</a:t>
            </a:r>
          </a:p>
          <a:p>
            <a:pPr marL="0" lvl="0" indent="0">
              <a:buFont typeface="Arial" pitchFamily="34" charset="0"/>
              <a:buNone/>
            </a:pPr>
            <a:endParaRPr lang="en-US" dirty="0" smtClean="0"/>
          </a:p>
          <a:p>
            <a:r>
              <a:rPr lang="en-US" b="1" u="sng" dirty="0" smtClean="0"/>
              <a:t>Facilitator notes:</a:t>
            </a:r>
            <a:endParaRPr lang="en-US" dirty="0" smtClean="0"/>
          </a:p>
          <a:p>
            <a:r>
              <a:rPr lang="en-US" dirty="0" smtClean="0"/>
              <a:t>There</a:t>
            </a:r>
            <a:r>
              <a:rPr lang="en-US" baseline="0" dirty="0" smtClean="0"/>
              <a:t> are legal protections for survivors of sexual violence who are in need of housing. It’s important that advocates understand the housing protections in order to effectively advocate for survivors who need shelter.</a:t>
            </a:r>
            <a:endParaRPr lang="en-US" dirty="0"/>
          </a:p>
        </p:txBody>
      </p:sp>
      <p:sp>
        <p:nvSpPr>
          <p:cNvPr id="4" name="Slide Number Placeholder 3"/>
          <p:cNvSpPr>
            <a:spLocks noGrp="1"/>
          </p:cNvSpPr>
          <p:nvPr>
            <p:ph type="sldNum" sz="quarter" idx="10"/>
          </p:nvPr>
        </p:nvSpPr>
        <p:spPr/>
        <p:txBody>
          <a:bodyPr/>
          <a:lstStyle/>
          <a:p>
            <a:fld id="{AFE2C7D7-857A-3E4C-B2DA-D45D8AE6CF7D}" type="slidenum">
              <a:rPr lang="en-US" smtClean="0"/>
              <a:t>22</a:t>
            </a:fld>
            <a:endParaRPr lang="en-US"/>
          </a:p>
        </p:txBody>
      </p:sp>
    </p:spTree>
    <p:extLst>
      <p:ext uri="{BB962C8B-B14F-4D97-AF65-F5344CB8AC3E}">
        <p14:creationId xmlns:p14="http://schemas.microsoft.com/office/powerpoint/2010/main" val="3892590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pPr marL="0" lvl="0" indent="0">
              <a:buFont typeface="Arial" pitchFamily="34" charset="0"/>
              <a:buNone/>
            </a:pPr>
            <a:r>
              <a:rPr lang="en-US" altLang="en-US" b="0" i="0" u="none" strike="noStrike" kern="1200" baseline="0" dirty="0" smtClean="0">
                <a:solidFill>
                  <a:schemeClr val="tx1"/>
                </a:solidFill>
                <a:latin typeface="+mn-lt"/>
                <a:ea typeface="+mn-ea"/>
                <a:cs typeface="+mn-cs"/>
              </a:rPr>
              <a:t>List at lest three local resources relevant to potential survivor needs.</a:t>
            </a:r>
          </a:p>
          <a:p>
            <a:pPr marL="0" lvl="0" indent="0">
              <a:buFont typeface="Arial" pitchFamily="34" charset="0"/>
              <a:buNone/>
            </a:pPr>
            <a:r>
              <a:rPr lang="en-US" altLang="en-US" b="0" i="0" u="none" strike="noStrike" kern="1200" baseline="0" dirty="0" smtClean="0">
                <a:solidFill>
                  <a:schemeClr val="tx1"/>
                </a:solidFill>
                <a:latin typeface="+mn-lt"/>
                <a:ea typeface="+mn-ea"/>
                <a:cs typeface="+mn-cs"/>
              </a:rPr>
              <a:t>Describe the process of providing a referral to local resources.</a:t>
            </a:r>
          </a:p>
          <a:p>
            <a:endParaRPr lang="en-US" dirty="0" smtClean="0"/>
          </a:p>
          <a:p>
            <a:r>
              <a:rPr lang="en-US" b="1" u="sng" dirty="0" smtClean="0"/>
              <a:t>Facilitator notes: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2013, VAWA added new protections for survivors of sexual violence in addition to the already existing protections for survivors of DV and stalking</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Under VAWA</a:t>
            </a:r>
            <a:r>
              <a:rPr lang="en-US" sz="1200" kern="1200" baseline="0" dirty="0" smtClean="0">
                <a:solidFill>
                  <a:schemeClr val="tx1"/>
                </a:solidFill>
                <a:effectLst/>
                <a:latin typeface="+mn-lt"/>
                <a:ea typeface="+mn-ea"/>
                <a:cs typeface="+mn-cs"/>
              </a:rPr>
              <a:t> 2013, a survivor who is a tenant of public housing may not be denied admission or assistance from the housing; They’re not allowed to be evicted due to their survivor status</a:t>
            </a:r>
          </a:p>
          <a:p>
            <a:pPr marL="0" lvl="0" indent="0">
              <a:buFont typeface="Arial" panose="020B0604020202020204" pitchFamily="34" charset="0"/>
              <a:buNone/>
            </a:pPr>
            <a:r>
              <a:rPr lang="en-US" sz="105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HUD (</a:t>
            </a:r>
            <a:r>
              <a:rPr lang="en-US" sz="1200" kern="1200" dirty="0" err="1" smtClean="0">
                <a:solidFill>
                  <a:schemeClr val="tx1"/>
                </a:solidFill>
                <a:effectLst/>
                <a:latin typeface="+mn-lt"/>
                <a:ea typeface="+mn-ea"/>
                <a:cs typeface="+mn-cs"/>
              </a:rPr>
              <a:t>Dept</a:t>
            </a:r>
            <a:r>
              <a:rPr lang="en-US" sz="1200" kern="1200" dirty="0" smtClean="0">
                <a:solidFill>
                  <a:schemeClr val="tx1"/>
                </a:solidFill>
                <a:effectLst/>
                <a:latin typeface="+mn-lt"/>
                <a:ea typeface="+mn-ea"/>
                <a:cs typeface="+mn-cs"/>
              </a:rPr>
              <a:t> of Housing and Urban</a:t>
            </a:r>
            <a:r>
              <a:rPr lang="en-US" sz="1200" kern="1200" baseline="0" dirty="0" smtClean="0">
                <a:solidFill>
                  <a:schemeClr val="tx1"/>
                </a:solidFill>
                <a:effectLst/>
                <a:latin typeface="+mn-lt"/>
                <a:ea typeface="+mn-ea"/>
                <a:cs typeface="+mn-cs"/>
              </a:rPr>
              <a:t> Development) </a:t>
            </a:r>
            <a:r>
              <a:rPr lang="en-US" sz="1200" kern="1200" dirty="0" smtClean="0">
                <a:solidFill>
                  <a:schemeClr val="tx1"/>
                </a:solidFill>
                <a:effectLst/>
                <a:latin typeface="+mn-lt"/>
                <a:ea typeface="+mn-ea"/>
                <a:cs typeface="+mn-cs"/>
              </a:rPr>
              <a:t>Programs covered:</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Public Housing</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Section 8 vouchers</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Project-based Section 8</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Supportive Housing for the Elderly</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Supportive Housing for People with Disabilities</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Multifamily rental housing</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BMIR (Below Market Interest Rate)</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HOME</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Housing Opportunities for People with AIDS</a:t>
            </a:r>
            <a:endParaRPr lang="en-US" sz="16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McKinner</a:t>
            </a:r>
            <a:r>
              <a:rPr lang="en-US" sz="1200" kern="1200" dirty="0" smtClean="0">
                <a:solidFill>
                  <a:schemeClr val="tx1"/>
                </a:solidFill>
                <a:effectLst/>
                <a:latin typeface="+mn-lt"/>
                <a:ea typeface="+mn-ea"/>
                <a:cs typeface="+mn-cs"/>
              </a:rPr>
              <a:t>-Venter (Homelessness Programs)</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Department of Agriculture</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Rural Development (RD) Multifamily</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Department of Treasury/IRS</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Low-Income Housing Tax Credit (LIHTC)</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Emergency Transfer Assistance</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HUD required to adopt a model emergency transfer plan for use by Public Housing Agencies (PHAs), owners, managers, or other providers participating in covered programs</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Under the plan:</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allows a survivor to self-certify their need for an emergency transfer, ensuring documentation is not a barrier to protecting their immediate safety;</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allows the survivor to determine what is a safe unit for purposes of the transfer, ensuring that the survivor has control over their own safety planning;</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requires housing providers to allow for a resident to move immediately if there is another safe and available unit that does not require the survivor to undergo an application process as a new tenant, ensuring quicker access to safe housing;</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requires housing providers to explain the efforts they will take when there is not a safe and available unit available for an emergency transfer and encourages housing provides to partner with victim services and advocates and other housing providers to assist a survivor; and,</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requires housing providers to document requests for emergency transfers, including the outcome of the request, and to report annually to HUD.</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Survivors must be allowed to transfer to another available unit in the assault occurred within the past 90 days on the premises</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HUD also required to establish policies and procedures under which victims receive tenant protection vouchers</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Lease bifurcation</a:t>
            </a:r>
            <a:endParaRPr lang="en-US"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perpetrator is evicted from residence due to their violent behavior, the remaining tenant may remain in the housing as long as they are eligible, or must be given adequate time for establish eligibility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of rights to survivors</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Landlords or property managers are required to give survivors notice of their VAWA rights:</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they are denied housing</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they are admitted to public housing</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they are notified of eviction or termination</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23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pPr marL="0" lvl="0" indent="0">
              <a:buFont typeface="Arial" pitchFamily="34" charset="0"/>
              <a:buNone/>
            </a:pPr>
            <a:r>
              <a:rPr lang="en-US" altLang="en-US" b="0" i="0" u="none" strike="noStrike" kern="1200" baseline="0" dirty="0" smtClean="0">
                <a:solidFill>
                  <a:schemeClr val="tx1"/>
                </a:solidFill>
                <a:latin typeface="+mn-lt"/>
                <a:ea typeface="+mn-ea"/>
                <a:cs typeface="+mn-cs"/>
              </a:rPr>
              <a:t>List at least three considerations for providing advocacy and support to victims of sexual assault.</a:t>
            </a:r>
          </a:p>
          <a:p>
            <a:pPr marL="0" lvl="0" indent="0">
              <a:buFont typeface="Arial" pitchFamily="34" charset="0"/>
              <a:buNone/>
            </a:pPr>
            <a:endParaRPr lang="en-US" b="0" i="0" u="none" strike="noStrike" kern="1200" baseline="0" dirty="0" smtClean="0">
              <a:solidFill>
                <a:schemeClr val="tx1"/>
              </a:solidFill>
              <a:latin typeface="+mn-lt"/>
              <a:ea typeface="+mn-ea"/>
              <a:cs typeface="+mn-cs"/>
            </a:endParaRPr>
          </a:p>
          <a:p>
            <a:pPr marL="0" lvl="0" indent="0">
              <a:buFont typeface="Arial" pitchFamily="34" charset="0"/>
              <a:buNone/>
            </a:pPr>
            <a:r>
              <a:rPr lang="en-US" b="0" i="0" u="none" strike="noStrike" kern="1200" baseline="0" dirty="0" smtClean="0">
                <a:solidFill>
                  <a:schemeClr val="tx1"/>
                </a:solidFill>
                <a:latin typeface="+mn-lt"/>
                <a:ea typeface="+mn-ea"/>
                <a:cs typeface="+mn-cs"/>
              </a:rPr>
              <a:t>Describe the process of providing a referral to local resources.</a:t>
            </a:r>
          </a:p>
          <a:p>
            <a:pPr marL="0" lvl="0" indent="0">
              <a:buFont typeface="Arial" pitchFamily="34" charset="0"/>
              <a:buNone/>
            </a:pPr>
            <a:endParaRPr lang="en-US" dirty="0" smtClean="0"/>
          </a:p>
          <a:p>
            <a:r>
              <a:rPr lang="en-US" b="1" u="sng" dirty="0" smtClean="0"/>
              <a:t>Facilitator notes:</a:t>
            </a:r>
          </a:p>
          <a:p>
            <a:r>
              <a:rPr lang="en-US" b="0" u="none" dirty="0" smtClean="0"/>
              <a:t>In</a:t>
            </a:r>
            <a:r>
              <a:rPr lang="en-US" b="0" u="none" baseline="0" dirty="0" smtClean="0"/>
              <a:t> NJ, a tenant will need to provide written notice to their landlord stating that they are in imminent danger if they stay in their current residence. The survivor will also need to provide documentation of the violence from any of the following:</a:t>
            </a:r>
          </a:p>
          <a:p>
            <a:pPr marL="628650" lvl="1" indent="-171450">
              <a:buFont typeface="Arial" panose="020B0604020202020204" pitchFamily="34" charset="0"/>
              <a:buChar char="•"/>
            </a:pPr>
            <a:r>
              <a:rPr lang="en-US" b="0" u="none" baseline="0" dirty="0" smtClean="0"/>
              <a:t>Certified copy of a permanent restraining order</a:t>
            </a:r>
          </a:p>
          <a:p>
            <a:pPr marL="628650" lvl="1" indent="-171450">
              <a:buFont typeface="Arial" panose="020B0604020202020204" pitchFamily="34" charset="0"/>
              <a:buChar char="•"/>
            </a:pPr>
            <a:r>
              <a:rPr lang="en-US" b="0" u="none" baseline="0" dirty="0" smtClean="0"/>
              <a:t>Law enforcement agency record</a:t>
            </a:r>
          </a:p>
          <a:p>
            <a:pPr marL="628650" lvl="1" indent="-171450">
              <a:buFont typeface="Arial" panose="020B0604020202020204" pitchFamily="34" charset="0"/>
              <a:buChar char="•"/>
            </a:pPr>
            <a:r>
              <a:rPr lang="en-US" b="0" u="none" baseline="0" dirty="0" smtClean="0"/>
              <a:t>Medical documentation of the violence</a:t>
            </a:r>
          </a:p>
          <a:p>
            <a:pPr marL="628650" lvl="1" indent="-171450">
              <a:buFont typeface="Arial" panose="020B0604020202020204" pitchFamily="34" charset="0"/>
              <a:buChar char="•"/>
            </a:pPr>
            <a:r>
              <a:rPr lang="en-US" b="0" u="none" baseline="0" dirty="0" smtClean="0"/>
              <a:t>Written documentation by a certified crisis intervention service, such as a DV or SV agency</a:t>
            </a:r>
          </a:p>
          <a:p>
            <a:pPr marL="628650" lvl="1" indent="-171450">
              <a:buFont typeface="Arial" panose="020B0604020202020204" pitchFamily="34" charset="0"/>
              <a:buChar char="•"/>
            </a:pPr>
            <a:r>
              <a:rPr lang="en-US" b="0" u="none" baseline="0" dirty="0" smtClean="0"/>
              <a:t>Or documents from a licensed social worker.</a:t>
            </a:r>
          </a:p>
          <a:p>
            <a:pPr marL="0" lvl="0" indent="0">
              <a:buFont typeface="Arial" panose="020B0604020202020204" pitchFamily="34" charset="0"/>
              <a:buNone/>
            </a:pPr>
            <a:endParaRPr lang="en-US" b="0" u="none" baseline="0" dirty="0" smtClean="0"/>
          </a:p>
          <a:p>
            <a:pPr marL="0" lvl="0" indent="0">
              <a:buFont typeface="Arial" panose="020B0604020202020204" pitchFamily="34" charset="0"/>
              <a:buNone/>
            </a:pPr>
            <a:r>
              <a:rPr lang="en-US" b="0" u="none" baseline="0" dirty="0" smtClean="0"/>
              <a:t>Landlords are required to keep all of this information confidential, and will return any advance rent or unused security deposit.</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24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pPr marL="0" lvl="0" indent="0">
              <a:buFont typeface="Arial" pitchFamily="34" charset="0"/>
              <a:buNone/>
            </a:pPr>
            <a:r>
              <a:rPr lang="en-US" altLang="en-US" b="0" i="0" u="none" strike="noStrike" kern="1200" baseline="0" dirty="0" smtClean="0">
                <a:solidFill>
                  <a:schemeClr val="tx1"/>
                </a:solidFill>
                <a:latin typeface="+mn-lt"/>
                <a:ea typeface="+mn-ea"/>
                <a:cs typeface="+mn-cs"/>
              </a:rPr>
              <a:t>List at lest three local resources relevant to potential survivor needs.</a:t>
            </a:r>
          </a:p>
          <a:p>
            <a:pPr marL="0" lvl="0" indent="0">
              <a:buFont typeface="Arial" pitchFamily="34" charset="0"/>
              <a:buNone/>
            </a:pPr>
            <a:r>
              <a:rPr lang="en-US" altLang="en-US" b="0" i="0" u="none" strike="noStrike" kern="1200" baseline="0" dirty="0" smtClean="0">
                <a:solidFill>
                  <a:schemeClr val="tx1"/>
                </a:solidFill>
                <a:latin typeface="+mn-lt"/>
                <a:ea typeface="+mn-ea"/>
                <a:cs typeface="+mn-cs"/>
              </a:rPr>
              <a:t>Describe the process of providing a referral to local resources.</a:t>
            </a:r>
          </a:p>
          <a:p>
            <a:endParaRPr lang="en-US" dirty="0" smtClean="0"/>
          </a:p>
          <a:p>
            <a:r>
              <a:rPr lang="en-US" b="1" u="sng" dirty="0" smtClean="0"/>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Guide</a:t>
            </a:r>
            <a:r>
              <a:rPr lang="en-US" sz="1200" kern="1200" baseline="0" dirty="0" smtClean="0">
                <a:solidFill>
                  <a:schemeClr val="tx1"/>
                </a:solidFill>
                <a:effectLst/>
                <a:latin typeface="+mn-lt"/>
                <a:ea typeface="+mn-ea"/>
                <a:cs typeface="+mn-cs"/>
              </a:rPr>
              <a:t> for Affordable Housing in NJ – state </a:t>
            </a:r>
            <a:r>
              <a:rPr lang="en-US" sz="1200" kern="1200" baseline="0" dirty="0" err="1" smtClean="0">
                <a:solidFill>
                  <a:schemeClr val="tx1"/>
                </a:solidFill>
                <a:effectLst/>
                <a:latin typeface="+mn-lt"/>
                <a:ea typeface="+mn-ea"/>
                <a:cs typeface="+mn-cs"/>
              </a:rPr>
              <a:t>govt</a:t>
            </a:r>
            <a:r>
              <a:rPr lang="en-US" sz="1200" kern="1200" baseline="0" dirty="0" smtClean="0">
                <a:solidFill>
                  <a:schemeClr val="tx1"/>
                </a:solidFill>
                <a:effectLst/>
                <a:latin typeface="+mn-lt"/>
                <a:ea typeface="+mn-ea"/>
                <a:cs typeface="+mn-cs"/>
              </a:rPr>
              <a:t> website provides an overview for affordable housing in NJ by county</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Link to a list of all the Public Housing Agencies in NJ by town—good resource when providing information to a survivor</a:t>
            </a:r>
          </a:p>
          <a:p>
            <a:pPr marL="171450" indent="-171450">
              <a:buFont typeface="Arial" panose="020B0604020202020204" pitchFamily="34" charset="0"/>
              <a:buChar char="•"/>
            </a:pPr>
            <a:r>
              <a:rPr lang="en-US" sz="1600" kern="1200" dirty="0" smtClean="0">
                <a:solidFill>
                  <a:schemeClr val="tx1"/>
                </a:solidFill>
                <a:effectLst/>
                <a:latin typeface="+mn-lt"/>
                <a:ea typeface="+mn-ea"/>
                <a:cs typeface="+mn-cs"/>
              </a:rPr>
              <a:t>Link to the HUD’s final rule under VAWA—this details the regulations for the HUD</a:t>
            </a:r>
            <a:r>
              <a:rPr lang="en-US" sz="1600" kern="1200" baseline="0" dirty="0" smtClean="0">
                <a:solidFill>
                  <a:schemeClr val="tx1"/>
                </a:solidFill>
                <a:effectLst/>
                <a:latin typeface="+mn-lt"/>
                <a:ea typeface="+mn-ea"/>
                <a:cs typeface="+mn-cs"/>
              </a:rPr>
              <a:t> under VAWA 2013</a:t>
            </a:r>
          </a:p>
          <a:p>
            <a:pPr marL="171450" indent="-171450">
              <a:buFont typeface="Arial" panose="020B0604020202020204" pitchFamily="34" charset="0"/>
              <a:buChar char="•"/>
            </a:pPr>
            <a:r>
              <a:rPr lang="en-US" sz="1600" kern="1200" baseline="0" dirty="0" smtClean="0">
                <a:solidFill>
                  <a:schemeClr val="tx1"/>
                </a:solidFill>
                <a:effectLst/>
                <a:latin typeface="+mn-lt"/>
                <a:ea typeface="+mn-ea"/>
                <a:cs typeface="+mn-cs"/>
              </a:rPr>
              <a:t>NSVRC’s Housing &amp; Sexual Violence Info Packet—lots of additional information and links on the intersection of SV and housing/homelessness</a:t>
            </a:r>
            <a:endParaRPr lang="en-US" sz="16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25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endParaRPr lang="en-US" altLang="en-US" dirty="0"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3D333892-E151-4FF4-B41F-2680DC6E13BF}" type="slidenum">
              <a:rPr lang="en-US" altLang="en-US" smtClean="0">
                <a:solidFill>
                  <a:srgbClr val="000000"/>
                </a:solidFill>
                <a:latin typeface="Calibri" panose="020F0502020204030204" pitchFamily="34" charset="0"/>
              </a:rPr>
              <a:pPr/>
              <a:t>26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00772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8C420CA3-C7CE-4475-958B-6290B4D03719}" type="slidenum">
              <a:rPr lang="en-US" altLang="en-US" smtClean="0">
                <a:solidFill>
                  <a:srgbClr val="000000"/>
                </a:solidFill>
                <a:latin typeface="Calibri" panose="020F0502020204030204" pitchFamily="34" charset="0"/>
              </a:rPr>
              <a:pPr/>
              <a:t>27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986696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smtClean="0">
                <a:solidFill>
                  <a:schemeClr val="tx1"/>
                </a:solidFill>
              </a:rPr>
              <a:t>Facilitator notes:</a:t>
            </a:r>
            <a:endParaRPr lang="en-US" sz="1200" b="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Housing and shelter is one that can be overlooked by sexual violence advocates.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order for a survivor to heal, they must feel safe in all aspects.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Foundation of feeling safe is having a home—somewhere the person feels comfortable and secure.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someone doesn’t feel safe in their home, this can hinder the healing process for survivors and lead to further victimization.</a:t>
            </a:r>
          </a:p>
        </p:txBody>
      </p:sp>
      <p:sp>
        <p:nvSpPr>
          <p:cNvPr id="4" name="Slide Number Placeholder 3"/>
          <p:cNvSpPr>
            <a:spLocks noGrp="1"/>
          </p:cNvSpPr>
          <p:nvPr>
            <p:ph type="sldNum" sz="quarter" idx="10"/>
          </p:nvPr>
        </p:nvSpPr>
        <p:spPr/>
        <p:txBody>
          <a:bodyPr/>
          <a:lstStyle/>
          <a:p>
            <a:fld id="{AFE2C7D7-857A-3E4C-B2DA-D45D8AE6CF7D}" type="slidenum">
              <a:rPr lang="en-US" smtClean="0"/>
              <a:t>3</a:t>
            </a:fld>
            <a:endParaRPr lang="en-US"/>
          </a:p>
        </p:txBody>
      </p:sp>
    </p:spTree>
    <p:extLst>
      <p:ext uri="{BB962C8B-B14F-4D97-AF65-F5344CB8AC3E}">
        <p14:creationId xmlns:p14="http://schemas.microsoft.com/office/powerpoint/2010/main" val="389259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p>
          <a:p>
            <a:r>
              <a:rPr lang="en-US" b="1" u="sng" dirty="0" smtClean="0"/>
              <a:t>Facilitator notes:</a:t>
            </a:r>
            <a:endParaRPr lang="en-US" sz="1200" b="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Approximately 40% of all sexual assaults occur in a survivor’s home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May want to move to feel safer, avoid triggering, etc. but unable to do so due to financial limitations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Survivors may lose their housing as a result of the attack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May be struggling to cope with the trauma of their assault</a:t>
            </a:r>
            <a:r>
              <a:rPr lang="en-US" sz="1200" kern="1200" baseline="0" dirty="0" smtClean="0">
                <a:solidFill>
                  <a:schemeClr val="tx1"/>
                </a:solidFill>
                <a:effectLst/>
                <a:latin typeface="+mn-lt"/>
                <a:ea typeface="+mn-ea"/>
                <a:cs typeface="+mn-cs"/>
              </a:rPr>
              <a:t> and find </a:t>
            </a:r>
            <a:r>
              <a:rPr lang="en-US" sz="1200" kern="1200" dirty="0" smtClean="0">
                <a:solidFill>
                  <a:schemeClr val="tx1"/>
                </a:solidFill>
                <a:effectLst/>
                <a:latin typeface="+mn-lt"/>
                <a:ea typeface="+mn-ea"/>
                <a:cs typeface="+mn-cs"/>
              </a:rPr>
              <a:t>it difficult to do day-to-day activities such as going to work or paying bills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Can lead to losing</a:t>
            </a:r>
            <a:r>
              <a:rPr lang="en-US" sz="1200" kern="1200" baseline="0" dirty="0" smtClean="0">
                <a:solidFill>
                  <a:schemeClr val="tx1"/>
                </a:solidFill>
                <a:effectLst/>
                <a:latin typeface="+mn-lt"/>
                <a:ea typeface="+mn-ea"/>
                <a:cs typeface="+mn-cs"/>
              </a:rPr>
              <a:t> a job and/or being evicted</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Intimate</a:t>
            </a:r>
            <a:r>
              <a:rPr lang="en-US" sz="1200" kern="1200" baseline="0" dirty="0" smtClean="0">
                <a:solidFill>
                  <a:schemeClr val="tx1"/>
                </a:solidFill>
                <a:effectLst/>
                <a:latin typeface="+mn-lt"/>
                <a:ea typeface="+mn-ea"/>
                <a:cs typeface="+mn-cs"/>
              </a:rPr>
              <a:t> partner sexual violence (IPSV) </a:t>
            </a:r>
            <a:r>
              <a:rPr lang="en-US" sz="1200" kern="1200" dirty="0" smtClean="0">
                <a:solidFill>
                  <a:schemeClr val="tx1"/>
                </a:solidFill>
                <a:effectLst/>
                <a:latin typeface="+mn-lt"/>
                <a:ea typeface="+mn-ea"/>
                <a:cs typeface="+mn-cs"/>
              </a:rPr>
              <a:t>– survivor may be dependent on the abuser for financial support, including shelter; may choose to remain in the situation to keep shelter, especially if there are children involved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survivor decides to leave with no financial support, this may lead to difficulty in finding affordable housing or shelter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Some may be denied housing because of their status as a survivor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These barriers can lead to homelessness</a:t>
            </a:r>
          </a:p>
          <a:p>
            <a:endParaRPr lang="en-US" sz="1200" kern="1200" dirty="0" smtClean="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p>
          <a:p>
            <a:r>
              <a:rPr lang="en-US" b="1" u="sng" dirty="0" smtClean="0"/>
              <a:t>Facilitator notes:</a:t>
            </a:r>
            <a:endParaRPr lang="en-US" sz="1200" b="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Sexual violence is often a precursor to homelessness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Risk of sexual violence increases once a person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becomes homeless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2006 study—92% of a racially diverse sample of homeless mothers had experienced physical or sexual violence at some point in their life; 43% reported sexual abuse in childhood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Homeless women experience higher rates of violent victimization compared to women who have housing.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Lifetime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for violent victimization for homeless women with mental illness is </a:t>
            </a:r>
            <a:r>
              <a:rPr lang="en-US" sz="1200" b="1" kern="1200" dirty="0" smtClean="0">
                <a:solidFill>
                  <a:schemeClr val="tx1"/>
                </a:solidFill>
                <a:effectLst/>
                <a:latin typeface="+mn-lt"/>
                <a:ea typeface="+mn-ea"/>
                <a:cs typeface="+mn-cs"/>
              </a:rPr>
              <a:t>97%</a:t>
            </a:r>
            <a:r>
              <a:rPr lang="en-US" sz="1200" kern="1200" dirty="0" smtClean="0">
                <a:solidFill>
                  <a:schemeClr val="tx1"/>
                </a:solidFill>
                <a:effectLst/>
                <a:latin typeface="+mn-lt"/>
                <a:ea typeface="+mn-ea"/>
                <a:cs typeface="+mn-cs"/>
              </a:rPr>
              <a:t>. For this population, </a:t>
            </a:r>
            <a:r>
              <a:rPr lang="en-US" sz="1200" b="1" kern="1200" dirty="0" smtClean="0">
                <a:solidFill>
                  <a:schemeClr val="tx1"/>
                </a:solidFill>
                <a:effectLst/>
                <a:latin typeface="+mn-lt"/>
                <a:ea typeface="+mn-ea"/>
                <a:cs typeface="+mn-cs"/>
              </a:rPr>
              <a:t>sexual violence in a normative experience</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Homeless men are also at an increased risk for experiencing violence—2003 study revealed that a little over 27% of homeless men were sexually or physically assaulted while they were homeless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Intersections</a:t>
            </a:r>
            <a:r>
              <a:rPr lang="en-US" sz="1200" kern="1200" baseline="0" dirty="0" smtClean="0">
                <a:solidFill>
                  <a:schemeClr val="tx1"/>
                </a:solidFill>
                <a:effectLst/>
                <a:latin typeface="+mn-lt"/>
                <a:ea typeface="+mn-ea"/>
                <a:cs typeface="+mn-cs"/>
              </a:rPr>
              <a:t> of oppression: </a:t>
            </a:r>
            <a:r>
              <a:rPr lang="en-US" sz="1200" kern="1200" dirty="0" smtClean="0">
                <a:solidFill>
                  <a:schemeClr val="tx1"/>
                </a:solidFill>
                <a:effectLst/>
                <a:latin typeface="+mn-lt"/>
                <a:ea typeface="+mn-ea"/>
                <a:cs typeface="+mn-cs"/>
              </a:rPr>
              <a:t>Women, POC, runaway or throwaway youth, LGBTQ, people with disabilities, and rural resident face higher risk of victimization when experiencing homelessness due to barriers socially and economically</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2C7D7-857A-3E4C-B2DA-D45D8AE6CF7D}" type="slidenum">
              <a:rPr lang="en-US" smtClean="0"/>
              <a:t>6</a:t>
            </a:fld>
            <a:endParaRPr lang="en-US"/>
          </a:p>
        </p:txBody>
      </p:sp>
    </p:spTree>
    <p:extLst>
      <p:ext uri="{BB962C8B-B14F-4D97-AF65-F5344CB8AC3E}">
        <p14:creationId xmlns:p14="http://schemas.microsoft.com/office/powerpoint/2010/main" val="389259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p>
          <a:p>
            <a:r>
              <a:rPr lang="en-US" b="1" u="sng" dirty="0" smtClean="0"/>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Multiple oppressions can amplify the likelihood of being targeted and present barriers to healing and safety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Obtaining affordable housing at multiple</a:t>
            </a:r>
            <a:r>
              <a:rPr lang="en-US" sz="1200" kern="1200" baseline="0" dirty="0" smtClean="0">
                <a:solidFill>
                  <a:schemeClr val="tx1"/>
                </a:solidFill>
                <a:effectLst/>
                <a:latin typeface="+mn-lt"/>
                <a:ea typeface="+mn-ea"/>
                <a:cs typeface="+mn-cs"/>
              </a:rPr>
              <a:t> intersections of oppression can be difficult </a:t>
            </a:r>
            <a:r>
              <a:rPr lang="en-US" sz="1200" kern="1200" dirty="0" smtClean="0">
                <a:solidFill>
                  <a:schemeClr val="tx1"/>
                </a:solidFill>
                <a:effectLst/>
                <a:latin typeface="+mn-lt"/>
                <a:ea typeface="+mn-ea"/>
                <a:cs typeface="+mn-cs"/>
              </a:rPr>
              <a:t>even </a:t>
            </a:r>
            <a:r>
              <a:rPr lang="en-US" sz="1200" i="1" kern="1200" dirty="0" smtClean="0">
                <a:solidFill>
                  <a:schemeClr val="tx1"/>
                </a:solidFill>
                <a:effectLst/>
                <a:latin typeface="+mn-lt"/>
                <a:ea typeface="+mn-ea"/>
                <a:cs typeface="+mn-cs"/>
              </a:rPr>
              <a:t>without</a:t>
            </a:r>
            <a:r>
              <a:rPr lang="en-US" sz="1200" kern="1200" dirty="0" smtClean="0">
                <a:solidFill>
                  <a:schemeClr val="tx1"/>
                </a:solidFill>
                <a:effectLst/>
                <a:latin typeface="+mn-lt"/>
                <a:ea typeface="+mn-ea"/>
                <a:cs typeface="+mn-cs"/>
              </a:rPr>
              <a:t> experiencing sexual violence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Marginalized groups are overrepresented in affordable housing programs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mean they’re also at a higher risk for sexual victimization.)</a:t>
            </a:r>
          </a:p>
          <a:p>
            <a:endParaRPr lang="en-US" altLang="en-US" dirty="0"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AA3FD566-D480-4715-A446-1B60C0F5B569}" type="slidenum">
              <a:rPr lang="en-US" altLang="en-US" smtClean="0">
                <a:solidFill>
                  <a:srgbClr val="000000"/>
                </a:solidFill>
                <a:latin typeface="Calibri" panose="020F0502020204030204" pitchFamily="34" charset="0"/>
              </a:rPr>
              <a:pPr/>
              <a:t>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4557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endParaRPr lang="en-US" dirty="0" smtClean="0">
              <a:solidFill>
                <a:schemeClr val="tx1"/>
              </a:solidFill>
            </a:endParaRPr>
          </a:p>
          <a:p>
            <a:r>
              <a:rPr lang="en-US" b="1" u="sng" dirty="0" smtClean="0"/>
              <a:t>Facilitator notes: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Poverty disproportionately affects people of color—this leads to less access for safe and affordable housing for anyone who is a person of color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Native American women specifically are 50% more likely to experience violence than any other ethnic group; often experience high rates of poverty and geographical isolation without adequate transportation or access to services. If sexually assaulted in or near their homes, Native survivors’ isolation and lack of confidentiality within communities can exacerbate their victimization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African American or Black survivors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majority (76%) attributed their sexual assault to their lack of a safe living situation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Black/African American people make up 45% of the residents in public housing, despite only making up 12.8% of the population (This highlights the disproportionate representation of Black people living in public housing facilities = oppression)</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AA3FD566-D480-4715-A446-1B60C0F5B569}" type="slidenum">
              <a:rPr lang="en-US" altLang="en-US" smtClean="0">
                <a:solidFill>
                  <a:srgbClr val="000000"/>
                </a:solidFill>
                <a:latin typeface="Calibri" panose="020F0502020204030204" pitchFamily="34" charset="0"/>
              </a:rPr>
              <a:pPr/>
              <a:t>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4557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solidFill>
                  <a:schemeClr val="tx1"/>
                </a:solidFill>
              </a:rPr>
              <a:t>Learning objectives</a:t>
            </a:r>
            <a:r>
              <a:rPr lang="en-US" b="1" u="sng" baseline="0" dirty="0" smtClean="0">
                <a:solidFill>
                  <a:schemeClr val="tx1"/>
                </a:solidFill>
              </a:rPr>
              <a:t> addressed:</a:t>
            </a:r>
          </a:p>
          <a:p>
            <a:r>
              <a:rPr lang="en-US" sz="1200" b="0" dirty="0" smtClean="0">
                <a:solidFill>
                  <a:schemeClr val="tx1"/>
                </a:solidFill>
                <a:ea typeface="+mn-ea"/>
              </a:rPr>
              <a:t>Describe the ways oppression and inequality impact survivors and communities.</a:t>
            </a:r>
          </a:p>
          <a:p>
            <a:r>
              <a:rPr lang="en-US" sz="1200" b="0" dirty="0" smtClean="0">
                <a:solidFill>
                  <a:schemeClr val="tx1"/>
                </a:solidFill>
                <a:ea typeface="+mn-ea"/>
              </a:rPr>
              <a:t>List at least three considerations for providing advocacy and support to victims of sexual assault.</a:t>
            </a:r>
          </a:p>
          <a:p>
            <a:endParaRPr lang="en-US" dirty="0" smtClean="0">
              <a:solidFill>
                <a:schemeClr val="tx1"/>
              </a:solidFill>
            </a:endParaRPr>
          </a:p>
          <a:p>
            <a:r>
              <a:rPr lang="en-US" b="1" u="sng" dirty="0" smtClean="0">
                <a:solidFill>
                  <a:schemeClr val="tx1"/>
                </a:solidFill>
              </a:rPr>
              <a:t>Facilitator notes: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Poverty rates for LGB adults are equal or higher than rates for heterosexual adults</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24% of lesbians and bisexual women are poor, compared to 19% of heterosexual women</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Homeless LGBTQ people face an increased risk of victimization—often targeted for hate crimes even when they have shelter, thus homeless people who identify as LGBTQ are even less protected from victimization motivated by hate and discrimination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1 in 5 trans individuals are in need or at risk of needing shelter assistance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More likely to be rejected from shelters who are required to adhere to strict gender identity guidelines (such as a “women’s only” shelter)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Trans individuals who identify as a gender different from their birth sex can experience extreme difficulties in obtaining safe, adequate, and/or affordable shelter</a:t>
            </a:r>
            <a:endParaRPr lang="en-US" sz="1600" kern="1200" dirty="0">
              <a:solidFill>
                <a:schemeClr val="tx1"/>
              </a:solidFill>
              <a:effectLst/>
              <a:latin typeface="+mn-lt"/>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MS PGothic" panose="020B0600070205080204" pitchFamily="34" charset="-128"/>
              </a:defRPr>
            </a:lvl1pPr>
            <a:lvl2pPr marL="757066" indent="-291179">
              <a:defRPr>
                <a:solidFill>
                  <a:schemeClr val="tx1"/>
                </a:solidFill>
                <a:latin typeface="Open Sans" panose="020B0606030504020204" pitchFamily="34" charset="0"/>
                <a:ea typeface="MS PGothic" panose="020B0600070205080204" pitchFamily="34" charset="-128"/>
              </a:defRPr>
            </a:lvl2pPr>
            <a:lvl3pPr marL="1164717" indent="-232943">
              <a:defRPr>
                <a:solidFill>
                  <a:schemeClr val="tx1"/>
                </a:solidFill>
                <a:latin typeface="Open Sans" panose="020B0606030504020204" pitchFamily="34" charset="0"/>
                <a:ea typeface="MS PGothic" panose="020B0600070205080204" pitchFamily="34" charset="-128"/>
              </a:defRPr>
            </a:lvl3pPr>
            <a:lvl4pPr marL="1630604" indent="-232943">
              <a:defRPr>
                <a:solidFill>
                  <a:schemeClr val="tx1"/>
                </a:solidFill>
                <a:latin typeface="Open Sans" panose="020B0606030504020204" pitchFamily="34" charset="0"/>
                <a:ea typeface="MS PGothic" panose="020B0600070205080204" pitchFamily="34" charset="-128"/>
              </a:defRPr>
            </a:lvl4pPr>
            <a:lvl5pPr marL="2096491" indent="-232943">
              <a:defRPr>
                <a:solidFill>
                  <a:schemeClr val="tx1"/>
                </a:solidFill>
                <a:latin typeface="Open Sans" panose="020B0606030504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fld id="{BB7F2565-0110-4C43-9079-5285D7905E08}" type="slidenum">
              <a:rPr lang="en-US" altLang="en-US" smtClean="0">
                <a:solidFill>
                  <a:srgbClr val="000000"/>
                </a:solidFill>
                <a:latin typeface="Calibri" panose="020F0502020204030204" pitchFamily="34" charset="0"/>
              </a:rPr>
              <a:pPr/>
              <a:t>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50164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487" y="1246858"/>
            <a:ext cx="9282049" cy="1470025"/>
          </a:xfrm>
        </p:spPr>
        <p:txBody>
          <a:bodyPr/>
          <a:lstStyle/>
          <a:p>
            <a:r>
              <a:rPr lang="en-US" smtClean="0"/>
              <a:t>Click to edit Master title style</a:t>
            </a:r>
            <a:endParaRPr lang="en-US"/>
          </a:p>
        </p:txBody>
      </p:sp>
      <p:cxnSp>
        <p:nvCxnSpPr>
          <p:cNvPr id="8" name="Straight Connector 7"/>
          <p:cNvCxnSpPr/>
          <p:nvPr userDrawn="1"/>
        </p:nvCxnSpPr>
        <p:spPr>
          <a:xfrm>
            <a:off x="0" y="6250415"/>
            <a:ext cx="9144000" cy="0"/>
          </a:xfrm>
          <a:prstGeom prst="line">
            <a:avLst/>
          </a:prstGeom>
          <a:ln w="9525" cmpd="sng">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59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Sexual Violence Advocate Training - Caring for Self</a:t>
            </a:r>
            <a:endParaRPr lang="en-US" dirty="0"/>
          </a:p>
        </p:txBody>
      </p:sp>
      <p:sp>
        <p:nvSpPr>
          <p:cNvPr id="2" name="Title 1"/>
          <p:cNvSpPr>
            <a:spLocks noGrp="1"/>
          </p:cNvSpPr>
          <p:nvPr>
            <p:ph type="ctrTitle"/>
          </p:nvPr>
        </p:nvSpPr>
        <p:spPr>
          <a:xfrm>
            <a:off x="-65487" y="4242703"/>
            <a:ext cx="9282049" cy="1470025"/>
          </a:xfrm>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892FFDE6-F94B-7440-9333-0F114C448E3F}" type="slidenum">
              <a:rPr lang="en-US" smtClean="0"/>
              <a:t>‹#›</a:t>
            </a:fld>
            <a:endParaRPr lang="en-US" dirty="0"/>
          </a:p>
        </p:txBody>
      </p:sp>
      <p:pic>
        <p:nvPicPr>
          <p:cNvPr id="7" name="Picture 6" descr="njcasa_icon_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65" y="6356350"/>
            <a:ext cx="409870" cy="416049"/>
          </a:xfrm>
          <a:prstGeom prst="rect">
            <a:avLst/>
          </a:prstGeom>
        </p:spPr>
      </p:pic>
    </p:spTree>
    <p:extLst>
      <p:ext uri="{BB962C8B-B14F-4D97-AF65-F5344CB8AC3E}">
        <p14:creationId xmlns:p14="http://schemas.microsoft.com/office/powerpoint/2010/main" val="264824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Sexual Violence Advocate Training - Caring for Self</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a:solidFill>
                  <a:srgbClr val="8E9EBC"/>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92FFDE6-F94B-7440-9333-0F114C448E3F}" type="slidenum">
              <a:rPr lang="en-US" smtClean="0"/>
              <a:t>‹#›</a:t>
            </a:fld>
            <a:endParaRPr lang="en-US"/>
          </a:p>
        </p:txBody>
      </p:sp>
      <p:cxnSp>
        <p:nvCxnSpPr>
          <p:cNvPr id="8" name="Straight Connector 7"/>
          <p:cNvCxnSpPr/>
          <p:nvPr userDrawn="1"/>
        </p:nvCxnSpPr>
        <p:spPr>
          <a:xfrm>
            <a:off x="0" y="6250415"/>
            <a:ext cx="9144000" cy="0"/>
          </a:xfrm>
          <a:prstGeom prst="line">
            <a:avLst/>
          </a:prstGeom>
          <a:ln w="9525"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9" name="Picture 8" descr="njcasa_icon_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65" y="6356350"/>
            <a:ext cx="409870" cy="416049"/>
          </a:xfrm>
          <a:prstGeom prst="rect">
            <a:avLst/>
          </a:prstGeom>
        </p:spPr>
      </p:pic>
    </p:spTree>
    <p:extLst>
      <p:ext uri="{BB962C8B-B14F-4D97-AF65-F5344CB8AC3E}">
        <p14:creationId xmlns:p14="http://schemas.microsoft.com/office/powerpoint/2010/main" val="60898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Confidential Sexual Violence Advocate Training - Caring for Self</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marL="0" indent="0">
              <a:buNone/>
              <a:defRPr sz="2800">
                <a:solidFill>
                  <a:srgbClr val="8E9EBC"/>
                </a:solidFill>
                <a:latin typeface="+mj-lt"/>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0" indent="0">
              <a:buNone/>
              <a:defRPr sz="2800">
                <a:solidFill>
                  <a:srgbClr val="8E9EBC"/>
                </a:solidFill>
                <a:latin typeface="+mj-lt"/>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92FFDE6-F94B-7440-9333-0F114C448E3F}" type="slidenum">
              <a:rPr lang="en-US" smtClean="0"/>
              <a:t>‹#›</a:t>
            </a:fld>
            <a:endParaRPr lang="en-US"/>
          </a:p>
        </p:txBody>
      </p:sp>
      <p:cxnSp>
        <p:nvCxnSpPr>
          <p:cNvPr id="8" name="Straight Connector 7"/>
          <p:cNvCxnSpPr/>
          <p:nvPr userDrawn="1"/>
        </p:nvCxnSpPr>
        <p:spPr>
          <a:xfrm>
            <a:off x="0" y="6250415"/>
            <a:ext cx="9144000" cy="0"/>
          </a:xfrm>
          <a:prstGeom prst="line">
            <a:avLst/>
          </a:prstGeom>
          <a:ln w="9525"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9" name="Picture 8" descr="njcasa_icon_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65" y="6356350"/>
            <a:ext cx="409870" cy="416049"/>
          </a:xfrm>
          <a:prstGeom prst="rect">
            <a:avLst/>
          </a:prstGeom>
        </p:spPr>
      </p:pic>
    </p:spTree>
    <p:extLst>
      <p:ext uri="{BB962C8B-B14F-4D97-AF65-F5344CB8AC3E}">
        <p14:creationId xmlns:p14="http://schemas.microsoft.com/office/powerpoint/2010/main" val="270796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smtClean="0"/>
              <a:t>Confidential Sexual Violence Advocate Training - Caring for Self</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chemeClr val="accent5"/>
          </a:solidFill>
          <a:ln>
            <a:solidFill>
              <a:schemeClr val="accent5"/>
            </a:solidFill>
          </a:ln>
        </p:spPr>
        <p:txBody>
          <a:bodyPr anchor="b"/>
          <a:lstStyle>
            <a:lvl1pPr marL="0" indent="0">
              <a:buNone/>
              <a:defRPr sz="24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ln>
            <a:solidFill>
              <a:srgbClr val="FFFFFF"/>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solidFill>
            <a:schemeClr val="accent5"/>
          </a:solidFill>
          <a:ln>
            <a:solidFill>
              <a:schemeClr val="accent5"/>
            </a:solidFill>
          </a:ln>
        </p:spPr>
        <p:txBody>
          <a:bodyPr vert="horz" lIns="91440" tIns="45720" rIns="91440" bIns="45720" rtlCol="0" anchor="b">
            <a:normAutofit/>
          </a:bodyPr>
          <a:lstStyle>
            <a:lvl1pPr>
              <a:defRPr lang="en-US" sz="2400" b="1" smtClean="0">
                <a:solidFill>
                  <a:srgbClr val="FFFFFF"/>
                </a:solidFill>
              </a:defRPr>
            </a:lvl1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ln>
            <a:solidFill>
              <a:srgbClr val="FFFFFF"/>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92FFDE6-F94B-7440-9333-0F114C448E3F}" type="slidenum">
              <a:rPr lang="en-US" smtClean="0"/>
              <a:t>‹#›</a:t>
            </a:fld>
            <a:endParaRPr lang="en-US"/>
          </a:p>
        </p:txBody>
      </p:sp>
      <p:cxnSp>
        <p:nvCxnSpPr>
          <p:cNvPr id="10" name="Straight Connector 9"/>
          <p:cNvCxnSpPr/>
          <p:nvPr userDrawn="1"/>
        </p:nvCxnSpPr>
        <p:spPr>
          <a:xfrm>
            <a:off x="0" y="6250415"/>
            <a:ext cx="9144000" cy="0"/>
          </a:xfrm>
          <a:prstGeom prst="line">
            <a:avLst/>
          </a:prstGeom>
          <a:ln w="9525"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jcasa_icon_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65" y="6356350"/>
            <a:ext cx="409870" cy="416049"/>
          </a:xfrm>
          <a:prstGeom prst="rect">
            <a:avLst/>
          </a:prstGeom>
        </p:spPr>
      </p:pic>
    </p:spTree>
    <p:extLst>
      <p:ext uri="{BB962C8B-B14F-4D97-AF65-F5344CB8AC3E}">
        <p14:creationId xmlns:p14="http://schemas.microsoft.com/office/powerpoint/2010/main" val="1327664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Confidential Sexual Violence Advocate Training - Caring for Self</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92FFDE6-F94B-7440-9333-0F114C448E3F}" type="slidenum">
              <a:rPr lang="en-US" smtClean="0"/>
              <a:t>‹#›</a:t>
            </a:fld>
            <a:endParaRPr lang="en-US"/>
          </a:p>
        </p:txBody>
      </p:sp>
      <p:cxnSp>
        <p:nvCxnSpPr>
          <p:cNvPr id="6" name="Straight Connector 5"/>
          <p:cNvCxnSpPr/>
          <p:nvPr userDrawn="1"/>
        </p:nvCxnSpPr>
        <p:spPr>
          <a:xfrm>
            <a:off x="0" y="6250415"/>
            <a:ext cx="9144000" cy="0"/>
          </a:xfrm>
          <a:prstGeom prst="line">
            <a:avLst/>
          </a:prstGeom>
          <a:ln w="9525"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7" name="Picture 6" descr="njcasa_icon_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65" y="6356350"/>
            <a:ext cx="409870" cy="416049"/>
          </a:xfrm>
          <a:prstGeom prst="rect">
            <a:avLst/>
          </a:prstGeom>
        </p:spPr>
      </p:pic>
    </p:spTree>
    <p:extLst>
      <p:ext uri="{BB962C8B-B14F-4D97-AF65-F5344CB8AC3E}">
        <p14:creationId xmlns:p14="http://schemas.microsoft.com/office/powerpoint/2010/main" val="3630392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Confidential Sexual Violence Advocate Training - Caring for Self</a:t>
            </a:r>
            <a:endParaRPr lang="en-US" dirty="0"/>
          </a:p>
        </p:txBody>
      </p:sp>
      <p:sp>
        <p:nvSpPr>
          <p:cNvPr id="4" name="Slide Number Placeholder 3"/>
          <p:cNvSpPr>
            <a:spLocks noGrp="1"/>
          </p:cNvSpPr>
          <p:nvPr>
            <p:ph type="sldNum" sz="quarter" idx="12"/>
          </p:nvPr>
        </p:nvSpPr>
        <p:spPr/>
        <p:txBody>
          <a:bodyPr/>
          <a:lstStyle/>
          <a:p>
            <a:fld id="{892FFDE6-F94B-7440-9333-0F114C448E3F}" type="slidenum">
              <a:rPr lang="en-US" smtClean="0"/>
              <a:t>‹#›</a:t>
            </a:fld>
            <a:endParaRPr lang="en-US"/>
          </a:p>
        </p:txBody>
      </p:sp>
      <p:cxnSp>
        <p:nvCxnSpPr>
          <p:cNvPr id="5" name="Straight Connector 4"/>
          <p:cNvCxnSpPr/>
          <p:nvPr userDrawn="1"/>
        </p:nvCxnSpPr>
        <p:spPr>
          <a:xfrm>
            <a:off x="0" y="6250415"/>
            <a:ext cx="9144000" cy="0"/>
          </a:xfrm>
          <a:prstGeom prst="line">
            <a:avLst/>
          </a:prstGeom>
          <a:ln w="9525"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6" name="Picture 5" descr="njcasa_icon_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65" y="6356350"/>
            <a:ext cx="409870" cy="416049"/>
          </a:xfrm>
          <a:prstGeom prst="rect">
            <a:avLst/>
          </a:prstGeom>
        </p:spPr>
      </p:pic>
    </p:spTree>
    <p:extLst>
      <p:ext uri="{BB962C8B-B14F-4D97-AF65-F5344CB8AC3E}">
        <p14:creationId xmlns:p14="http://schemas.microsoft.com/office/powerpoint/2010/main" val="184477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245" y="274638"/>
            <a:ext cx="9387311" cy="1143000"/>
          </a:xfrm>
          <a:prstGeom prst="rect">
            <a:avLst/>
          </a:prstGeom>
          <a:solidFill>
            <a:schemeClr val="bg1"/>
          </a:solidFill>
          <a:ln>
            <a:solidFill>
              <a:schemeClr val="accent5"/>
            </a:solid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solidFill>
              <a:schemeClr val="bg1"/>
            </a:solid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62135" y="6356350"/>
            <a:ext cx="5357665" cy="365125"/>
          </a:xfrm>
          <a:prstGeom prst="rect">
            <a:avLst/>
          </a:prstGeom>
          <a:ln>
            <a:solidFill>
              <a:schemeClr val="bg1"/>
            </a:solidFill>
          </a:ln>
        </p:spPr>
        <p:txBody>
          <a:bodyPr vert="horz" lIns="91440" tIns="45720" rIns="91440" bIns="45720" rtlCol="0" anchor="ctr"/>
          <a:lstStyle>
            <a:lvl1pPr algn="l">
              <a:defRPr sz="1200">
                <a:solidFill>
                  <a:srgbClr val="149EAD"/>
                </a:solidFill>
                <a:latin typeface="+mj-lt"/>
              </a:defRPr>
            </a:lvl1pPr>
          </a:lstStyle>
          <a:p>
            <a:r>
              <a:rPr lang="en-US" smtClean="0"/>
              <a:t>Confidential Sexual Violence Advocate Training - Caring for Self</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a:ln>
            <a:solidFill>
              <a:schemeClr val="bg1"/>
            </a:solidFill>
          </a:ln>
        </p:spPr>
        <p:txBody>
          <a:bodyPr vert="horz" lIns="91440" tIns="45720" rIns="91440" bIns="45720" rtlCol="0" anchor="ctr"/>
          <a:lstStyle>
            <a:lvl1pPr algn="r">
              <a:defRPr sz="1200">
                <a:solidFill>
                  <a:srgbClr val="149EAD"/>
                </a:solidFill>
                <a:latin typeface="+mj-lt"/>
              </a:defRPr>
            </a:lvl1pPr>
          </a:lstStyle>
          <a:p>
            <a:fld id="{892FFDE6-F94B-7440-9333-0F114C448E3F}" type="slidenum">
              <a:rPr lang="en-US" smtClean="0"/>
              <a:pPr/>
              <a:t>‹#›</a:t>
            </a:fld>
            <a:endParaRPr lang="en-US" dirty="0"/>
          </a:p>
        </p:txBody>
      </p:sp>
    </p:spTree>
    <p:extLst>
      <p:ext uri="{BB962C8B-B14F-4D97-AF65-F5344CB8AC3E}">
        <p14:creationId xmlns:p14="http://schemas.microsoft.com/office/powerpoint/2010/main" val="249908589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3" r:id="rId5"/>
    <p:sldLayoutId id="2147483654" r:id="rId6"/>
    <p:sldLayoutId id="2147483655" r:id="rId7"/>
  </p:sldLayoutIdLst>
  <p:hf hdr="0" dt="0"/>
  <p:txStyles>
    <p:titleStyle>
      <a:lvl1pPr algn="ctr" defTabSz="457200" rtl="0" eaLnBrk="1" latinLnBrk="0" hangingPunct="1">
        <a:spcBef>
          <a:spcPct val="0"/>
        </a:spcBef>
        <a:buNone/>
        <a:defRPr sz="4000" b="1" kern="1200" cap="all">
          <a:solidFill>
            <a:schemeClr val="accent6"/>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accent2"/>
          </a:solidFill>
          <a:latin typeface="+mj-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state.nj.us/dca/divisions/codes/publications/guide.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www.nsvrc.org/publications/housing-and-sexual-violence-information-packet" TargetMode="External"/><Relationship Id="rId5" Type="http://schemas.openxmlformats.org/officeDocument/2006/relationships/hyperlink" Target="https://www.gpo.gov/fdsys/pkg/FR-2016-11-16/pdf/2016-25888.pdf" TargetMode="External"/><Relationship Id="rId4" Type="http://schemas.openxmlformats.org/officeDocument/2006/relationships/hyperlink" Target="https://portal.hud.gov/hudportal/HUD?src=/program_offices/public_indian_housing/pha/contacts/nj"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08990" y="2722022"/>
            <a:ext cx="1926019" cy="257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5088" y="1246188"/>
            <a:ext cx="9282113" cy="1470025"/>
          </a:xfrm>
        </p:spPr>
        <p:txBody>
          <a:bodyPr/>
          <a:lstStyle/>
          <a:p>
            <a:pPr eaLnBrk="1" fontAlgn="auto" hangingPunct="1">
              <a:spcAft>
                <a:spcPts val="0"/>
              </a:spcAft>
              <a:defRPr/>
            </a:pPr>
            <a:r>
              <a:rPr lang="en-US" dirty="0" smtClean="0">
                <a:solidFill>
                  <a:schemeClr val="accent6"/>
                </a:solidFill>
              </a:rPr>
              <a:t>Housing &amp; homelessness</a:t>
            </a:r>
            <a:endParaRPr lang="en-US" dirty="0">
              <a:solidFill>
                <a:schemeClr val="accent6"/>
              </a:solidFill>
            </a:endParaRPr>
          </a:p>
        </p:txBody>
      </p:sp>
      <p:pic>
        <p:nvPicPr>
          <p:cNvPr id="114692" name="Picture 2" descr="njcoalition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225" y="261938"/>
            <a:ext cx="325913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Subtitle 2"/>
          <p:cNvSpPr txBox="1">
            <a:spLocks/>
          </p:cNvSpPr>
          <p:nvPr/>
        </p:nvSpPr>
        <p:spPr bwMode="auto">
          <a:xfrm>
            <a:off x="914400" y="5064125"/>
            <a:ext cx="7315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defRPr sz="3200">
                <a:solidFill>
                  <a:schemeClr val="accent2"/>
                </a:solidFill>
                <a:latin typeface="Cambria" panose="02040503050406030204" pitchFamily="18" charset="0"/>
              </a:defRPr>
            </a:lvl1pPr>
            <a:lvl2pPr marL="742950" indent="-285750" defTabSz="45720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algn="ctr" eaLnBrk="1" hangingPunct="1"/>
            <a:r>
              <a:rPr lang="en-US" altLang="en-US" sz="2400" i="1" dirty="0" smtClean="0">
                <a:solidFill>
                  <a:srgbClr val="8E9EBC"/>
                </a:solidFill>
              </a:rPr>
              <a:t>Understanding the intersections of sexual violence with housing and homelessness</a:t>
            </a:r>
            <a:endParaRPr lang="en-US" altLang="en-US" sz="2400" i="1" dirty="0">
              <a:solidFill>
                <a:srgbClr val="8E9EBC"/>
              </a:solidFill>
            </a:endParaRPr>
          </a:p>
        </p:txBody>
      </p:sp>
    </p:spTree>
    <p:extLst>
      <p:ext uri="{BB962C8B-B14F-4D97-AF65-F5344CB8AC3E}">
        <p14:creationId xmlns:p14="http://schemas.microsoft.com/office/powerpoint/2010/main" val="3622013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LGBTQ Youth</a:t>
            </a:r>
            <a:endParaRPr lang="en-US" dirty="0">
              <a:solidFill>
                <a:schemeClr val="accent6"/>
              </a:solidFill>
            </a:endParaRPr>
          </a:p>
        </p:txBody>
      </p:sp>
      <p:sp>
        <p:nvSpPr>
          <p:cNvPr id="122884" name="Content Placeholder 3"/>
          <p:cNvSpPr>
            <a:spLocks noGrp="1"/>
          </p:cNvSpPr>
          <p:nvPr>
            <p:ph idx="1"/>
          </p:nvPr>
        </p:nvSpPr>
        <p:spPr>
          <a:xfrm>
            <a:off x="457200" y="1559861"/>
            <a:ext cx="8500188" cy="4171857"/>
          </a:xfrm>
        </p:spPr>
        <p:txBody>
          <a:bodyPr anchor="t">
            <a:normAutofit/>
          </a:bodyPr>
          <a:lstStyle/>
          <a:p>
            <a:pPr eaLnBrk="1" hangingPunct="1">
              <a:spcBef>
                <a:spcPts val="0"/>
              </a:spcBef>
            </a:pPr>
            <a:r>
              <a:rPr lang="en-US" altLang="en-US" b="1" dirty="0" smtClean="0"/>
              <a:t>Homelessness</a:t>
            </a:r>
            <a:r>
              <a:rPr lang="en-US" altLang="en-US" dirty="0" smtClean="0"/>
              <a:t/>
            </a:r>
            <a:br>
              <a:rPr lang="en-US" altLang="en-US" dirty="0" smtClean="0"/>
            </a:br>
            <a:r>
              <a:rPr lang="en-US" altLang="en-US" sz="2800" dirty="0" smtClean="0">
                <a:solidFill>
                  <a:schemeClr val="tx1"/>
                </a:solidFill>
                <a:latin typeface="+mn-lt"/>
              </a:rPr>
              <a:t>	35% - 50% of all homeless youth</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7 times more likely to experience violence</a:t>
            </a:r>
            <a:br>
              <a:rPr lang="en-US" altLang="en-US" sz="2800" dirty="0" smtClean="0">
                <a:solidFill>
                  <a:schemeClr val="tx1"/>
                </a:solidFill>
                <a:latin typeface="+mn-lt"/>
              </a:rPr>
            </a:br>
            <a:endParaRPr lang="en-US" altLang="en-US" dirty="0" smtClean="0"/>
          </a:p>
          <a:p>
            <a:pPr eaLnBrk="1" hangingPunct="1">
              <a:spcBef>
                <a:spcPts val="0"/>
              </a:spcBef>
            </a:pPr>
            <a:r>
              <a:rPr lang="en-US" altLang="en-US" b="1" dirty="0" smtClean="0"/>
              <a:t>Leaving home</a:t>
            </a:r>
          </a:p>
          <a:p>
            <a:pPr>
              <a:spcBef>
                <a:spcPts val="0"/>
              </a:spcBef>
            </a:pPr>
            <a:r>
              <a:rPr lang="en-US" altLang="en-US" dirty="0" smtClean="0"/>
              <a:t>	</a:t>
            </a:r>
            <a:r>
              <a:rPr lang="en-US" altLang="en-US" sz="2800" dirty="0" smtClean="0">
                <a:solidFill>
                  <a:schemeClr val="tx1"/>
                </a:solidFill>
                <a:latin typeface="+mn-lt"/>
              </a:rPr>
              <a:t>Negative reactions to coming out to family</a:t>
            </a:r>
          </a:p>
          <a:p>
            <a:pPr>
              <a:spcBef>
                <a:spcPts val="0"/>
              </a:spcBef>
            </a:pPr>
            <a:r>
              <a:rPr lang="en-US" altLang="en-US" sz="2800" dirty="0">
                <a:solidFill>
                  <a:schemeClr val="tx1"/>
                </a:solidFill>
                <a:latin typeface="+mn-lt"/>
              </a:rPr>
              <a:t>	</a:t>
            </a:r>
            <a:endParaRPr lang="en-US" altLang="en-US" sz="2800"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639530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People with Disabilities</a:t>
            </a:r>
            <a:endParaRPr lang="en-US" dirty="0">
              <a:solidFill>
                <a:schemeClr val="accent6"/>
              </a:solidFill>
            </a:endParaRPr>
          </a:p>
        </p:txBody>
      </p:sp>
      <p:sp>
        <p:nvSpPr>
          <p:cNvPr id="122884" name="Content Placeholder 3"/>
          <p:cNvSpPr>
            <a:spLocks noGrp="1"/>
          </p:cNvSpPr>
          <p:nvPr>
            <p:ph idx="1"/>
          </p:nvPr>
        </p:nvSpPr>
        <p:spPr>
          <a:xfrm>
            <a:off x="457200" y="1559861"/>
            <a:ext cx="8229600" cy="4171857"/>
          </a:xfrm>
        </p:spPr>
        <p:txBody>
          <a:bodyPr anchor="t">
            <a:normAutofit/>
          </a:bodyPr>
          <a:lstStyle/>
          <a:p>
            <a:pPr eaLnBrk="1" hangingPunct="1">
              <a:spcBef>
                <a:spcPts val="0"/>
              </a:spcBef>
            </a:pPr>
            <a:r>
              <a:rPr lang="en-US" altLang="en-US" b="1" dirty="0" smtClean="0"/>
              <a:t>Title</a:t>
            </a:r>
            <a:r>
              <a:rPr lang="en-US" altLang="en-US" dirty="0" smtClean="0"/>
              <a:t/>
            </a:r>
            <a:br>
              <a:rPr lang="en-US" altLang="en-US" dirty="0" smtClean="0"/>
            </a:br>
            <a:r>
              <a:rPr lang="en-US" altLang="en-US" sz="2800" dirty="0" smtClean="0">
                <a:solidFill>
                  <a:schemeClr val="tx1"/>
                </a:solidFill>
                <a:latin typeface="+mn-lt"/>
              </a:rPr>
              <a:t>	34% of residents in public housing</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Increased risk for sexual violence</a:t>
            </a:r>
            <a:br>
              <a:rPr lang="en-US" altLang="en-US" sz="2800" dirty="0" smtClean="0">
                <a:solidFill>
                  <a:schemeClr val="tx1"/>
                </a:solidFill>
                <a:latin typeface="+mn-lt"/>
              </a:rPr>
            </a:br>
            <a:endParaRPr lang="en-US" altLang="en-US" dirty="0" smtClean="0"/>
          </a:p>
          <a:p>
            <a:pPr eaLnBrk="1" hangingPunct="1">
              <a:spcBef>
                <a:spcPts val="0"/>
              </a:spcBef>
            </a:pPr>
            <a:r>
              <a:rPr lang="en-US" altLang="en-US" b="1" dirty="0" smtClean="0"/>
              <a:t>Barriers</a:t>
            </a:r>
          </a:p>
          <a:p>
            <a:pPr>
              <a:spcBef>
                <a:spcPts val="0"/>
              </a:spcBef>
            </a:pPr>
            <a:r>
              <a:rPr lang="en-US" altLang="en-US" dirty="0" smtClean="0"/>
              <a:t>	</a:t>
            </a:r>
            <a:r>
              <a:rPr lang="en-US" altLang="en-US" sz="2800" dirty="0" smtClean="0">
                <a:solidFill>
                  <a:schemeClr val="tx1"/>
                </a:solidFill>
                <a:latin typeface="+mn-lt"/>
              </a:rPr>
              <a:t>Relying on a caretaker</a:t>
            </a:r>
          </a:p>
          <a:p>
            <a:pPr>
              <a:spcBef>
                <a:spcPts val="0"/>
              </a:spcBef>
            </a:pPr>
            <a:r>
              <a:rPr lang="en-US" altLang="en-US" sz="2800" dirty="0" smtClean="0">
                <a:solidFill>
                  <a:schemeClr val="tx1"/>
                </a:solidFill>
                <a:latin typeface="+mn-lt"/>
              </a:rPr>
              <a:t>	Risk of losing housing or shelter</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Lack of accessible housing</a:t>
            </a:r>
            <a:endParaRPr lang="en-US" altLang="en-US" sz="2800"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518620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Homeless youth</a:t>
            </a:r>
            <a:endParaRPr lang="en-US" dirty="0">
              <a:solidFill>
                <a:schemeClr val="accent6"/>
              </a:solidFill>
            </a:endParaRPr>
          </a:p>
        </p:txBody>
      </p:sp>
      <p:pic>
        <p:nvPicPr>
          <p:cNvPr id="12493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9634" y="1600501"/>
            <a:ext cx="6784730" cy="4525362"/>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a:t>
            </a:r>
            <a:r>
              <a:rPr lang="en-US" dirty="0"/>
              <a:t>Housing &amp; </a:t>
            </a:r>
            <a:r>
              <a:rPr lang="en-US" dirty="0" smtClean="0"/>
              <a:t>Homelessness</a:t>
            </a:r>
            <a:endParaRPr lang="en-US" dirty="0"/>
          </a:p>
        </p:txBody>
      </p:sp>
    </p:spTree>
    <p:extLst>
      <p:ext uri="{BB962C8B-B14F-4D97-AF65-F5344CB8AC3E}">
        <p14:creationId xmlns:p14="http://schemas.microsoft.com/office/powerpoint/2010/main" val="1959315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Affordable Housing Programs</a:t>
            </a:r>
            <a:endParaRPr lang="en-US" dirty="0">
              <a:solidFill>
                <a:schemeClr val="accent6"/>
              </a:solidFill>
            </a:endParaRPr>
          </a:p>
        </p:txBody>
      </p:sp>
      <p:pic>
        <p:nvPicPr>
          <p:cNvPr id="12493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78" y="1600501"/>
            <a:ext cx="6788043" cy="4525362"/>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a:t>
            </a:r>
            <a:r>
              <a:rPr lang="en-US" dirty="0"/>
              <a:t>Housing &amp; </a:t>
            </a:r>
            <a:r>
              <a:rPr lang="en-US" dirty="0" smtClean="0"/>
              <a:t>Homelessness</a:t>
            </a:r>
            <a:endParaRPr lang="en-US" dirty="0"/>
          </a:p>
        </p:txBody>
      </p:sp>
    </p:spTree>
    <p:extLst>
      <p:ext uri="{BB962C8B-B14F-4D97-AF65-F5344CB8AC3E}">
        <p14:creationId xmlns:p14="http://schemas.microsoft.com/office/powerpoint/2010/main" val="1000635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Public Housing</a:t>
            </a:r>
            <a:endParaRPr lang="en-US" dirty="0">
              <a:solidFill>
                <a:schemeClr val="accent6"/>
              </a:solidFill>
            </a:endParaRPr>
          </a:p>
        </p:txBody>
      </p:sp>
      <p:sp>
        <p:nvSpPr>
          <p:cNvPr id="122884" name="Content Placeholder 3"/>
          <p:cNvSpPr>
            <a:spLocks noGrp="1"/>
          </p:cNvSpPr>
          <p:nvPr>
            <p:ph idx="1"/>
          </p:nvPr>
        </p:nvSpPr>
        <p:spPr>
          <a:xfrm>
            <a:off x="457200" y="1788160"/>
            <a:ext cx="8229600" cy="4104640"/>
          </a:xfrm>
        </p:spPr>
        <p:txBody>
          <a:bodyPr anchor="t">
            <a:normAutofit/>
          </a:bodyPr>
          <a:lstStyle/>
          <a:p>
            <a:pPr eaLnBrk="1" hangingPunct="1">
              <a:spcBef>
                <a:spcPts val="0"/>
              </a:spcBef>
            </a:pPr>
            <a:r>
              <a:rPr lang="en-US" altLang="en-US" b="1" dirty="0" smtClean="0"/>
              <a:t>Provide low-income housing</a:t>
            </a:r>
            <a:r>
              <a:rPr lang="en-US" altLang="en-US" dirty="0" smtClean="0"/>
              <a:t/>
            </a:r>
            <a:br>
              <a:rPr lang="en-US" altLang="en-US" dirty="0" smtClean="0"/>
            </a:br>
            <a:r>
              <a:rPr lang="en-US" altLang="en-US" sz="2800" dirty="0" smtClean="0">
                <a:solidFill>
                  <a:schemeClr val="tx1"/>
                </a:solidFill>
                <a:latin typeface="+mn-lt"/>
              </a:rPr>
              <a:t>	</a:t>
            </a:r>
            <a:endParaRPr lang="en-US" altLang="en-US" dirty="0" smtClean="0"/>
          </a:p>
          <a:p>
            <a:pPr eaLnBrk="1" hangingPunct="1">
              <a:spcBef>
                <a:spcPts val="0"/>
              </a:spcBef>
            </a:pPr>
            <a:r>
              <a:rPr lang="en-US" altLang="en-US" b="1" dirty="0" smtClean="0"/>
              <a:t>Section 8</a:t>
            </a:r>
          </a:p>
          <a:p>
            <a:pPr>
              <a:spcBef>
                <a:spcPts val="0"/>
              </a:spcBef>
            </a:pPr>
            <a:r>
              <a:rPr lang="en-US" altLang="en-US" dirty="0" smtClean="0"/>
              <a:t>	</a:t>
            </a:r>
            <a:r>
              <a:rPr lang="en-US" altLang="en-US" sz="2800" dirty="0" smtClean="0">
                <a:solidFill>
                  <a:schemeClr val="tx1"/>
                </a:solidFill>
                <a:latin typeface="+mn-lt"/>
              </a:rPr>
              <a:t>Tenant-based voucher program</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Project-based voucher program</a:t>
            </a:r>
            <a:endParaRPr lang="en-US" altLang="en-US" sz="2800"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225362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Private housing</a:t>
            </a:r>
            <a:endParaRPr lang="en-US" dirty="0">
              <a:solidFill>
                <a:schemeClr val="accent6"/>
              </a:solidFill>
            </a:endParaRPr>
          </a:p>
        </p:txBody>
      </p:sp>
      <p:pic>
        <p:nvPicPr>
          <p:cNvPr id="12493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359" y="1600501"/>
            <a:ext cx="6781280" cy="4525362"/>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632264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Rural Housing</a:t>
            </a:r>
            <a:endParaRPr lang="en-US" dirty="0">
              <a:solidFill>
                <a:schemeClr val="accent6"/>
              </a:solidFill>
            </a:endParaRPr>
          </a:p>
        </p:txBody>
      </p:sp>
      <p:sp>
        <p:nvSpPr>
          <p:cNvPr id="122884" name="Content Placeholder 3"/>
          <p:cNvSpPr>
            <a:spLocks noGrp="1"/>
          </p:cNvSpPr>
          <p:nvPr>
            <p:ph idx="1"/>
          </p:nvPr>
        </p:nvSpPr>
        <p:spPr>
          <a:xfrm>
            <a:off x="457200" y="1727200"/>
            <a:ext cx="8229600" cy="4629150"/>
          </a:xfrm>
        </p:spPr>
        <p:txBody>
          <a:bodyPr anchor="t">
            <a:normAutofit/>
          </a:bodyPr>
          <a:lstStyle/>
          <a:p>
            <a:pPr>
              <a:spcBef>
                <a:spcPts val="0"/>
              </a:spcBef>
            </a:pPr>
            <a:r>
              <a:rPr lang="en-US" altLang="en-US" b="1" dirty="0" smtClean="0"/>
              <a:t>Access </a:t>
            </a:r>
            <a:r>
              <a:rPr lang="en-US" altLang="en-US" b="1" dirty="0"/>
              <a:t>to </a:t>
            </a:r>
            <a:r>
              <a:rPr lang="en-US" altLang="en-US" b="1" dirty="0" smtClean="0"/>
              <a:t>services</a:t>
            </a:r>
            <a:endParaRPr lang="en-US" altLang="en-US" b="1" dirty="0"/>
          </a:p>
          <a:p>
            <a:pPr>
              <a:spcBef>
                <a:spcPts val="0"/>
              </a:spcBef>
            </a:pPr>
            <a:r>
              <a:rPr lang="en-US" altLang="en-US" dirty="0"/>
              <a:t>	</a:t>
            </a:r>
            <a:r>
              <a:rPr lang="en-US" altLang="en-US" sz="2800" dirty="0" smtClean="0">
                <a:solidFill>
                  <a:schemeClr val="tx1"/>
                </a:solidFill>
                <a:latin typeface="+mn-lt"/>
              </a:rPr>
              <a:t>Difficulty finding employment, transportation, etc.</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Lack of support services</a:t>
            </a:r>
            <a:r>
              <a:rPr lang="en-US" altLang="en-US" dirty="0" smtClean="0"/>
              <a:t/>
            </a:r>
            <a:br>
              <a:rPr lang="en-US" altLang="en-US" dirty="0" smtClean="0"/>
            </a:br>
            <a:endParaRPr lang="en-US" altLang="en-US" dirty="0" smtClean="0"/>
          </a:p>
          <a:p>
            <a:pPr>
              <a:spcBef>
                <a:spcPts val="0"/>
              </a:spcBef>
            </a:pPr>
            <a:r>
              <a:rPr lang="en-US" altLang="en-US" b="1" dirty="0" smtClean="0"/>
              <a:t>Homelessness</a:t>
            </a:r>
            <a:endParaRPr lang="en-US" altLang="en-US" b="1" dirty="0"/>
          </a:p>
          <a:p>
            <a:pPr>
              <a:spcBef>
                <a:spcPts val="0"/>
              </a:spcBef>
            </a:pPr>
            <a:r>
              <a:rPr lang="en-US" altLang="en-US" sz="2800" dirty="0"/>
              <a:t>	</a:t>
            </a:r>
            <a:endParaRPr lang="en-US" altLang="en-US" dirty="0" smtClean="0"/>
          </a:p>
          <a:p>
            <a:pPr eaLnBrk="1" hangingPunct="1">
              <a:spcBef>
                <a:spcPts val="0"/>
              </a:spcBef>
            </a:pPr>
            <a:r>
              <a:rPr lang="en-US" altLang="en-US" b="1" dirty="0" smtClean="0"/>
              <a:t>Sex offender registries</a:t>
            </a:r>
          </a:p>
          <a:p>
            <a:pPr>
              <a:spcBef>
                <a:spcPts val="0"/>
              </a:spcBef>
            </a:pPr>
            <a:r>
              <a:rPr lang="en-US" altLang="en-US" dirty="0" smtClean="0"/>
              <a:t>	</a:t>
            </a:r>
            <a:r>
              <a:rPr lang="en-US" altLang="en-US" sz="2800" dirty="0" smtClean="0">
                <a:solidFill>
                  <a:schemeClr val="tx1"/>
                </a:solidFill>
                <a:latin typeface="+mn-lt"/>
              </a:rPr>
              <a:t>Offenders pushed to rural areas</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Increased likelihood of recidivism</a:t>
            </a:r>
            <a:endParaRPr lang="en-US" altLang="en-US" sz="2800"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700418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p:cNvPicPr>
          <p:nvPr/>
        </p:nvPicPr>
        <p:blipFill rotWithShape="1">
          <a:blip r:embed="rId3">
            <a:extLst>
              <a:ext uri="{28A0092B-C50C-407E-A947-70E740481C1C}">
                <a14:useLocalDpi xmlns:a14="http://schemas.microsoft.com/office/drawing/2010/main" val="0"/>
              </a:ext>
            </a:extLst>
          </a:blip>
          <a:srcRect b="16939"/>
          <a:stretch/>
        </p:blipFill>
        <p:spPr bwMode="auto">
          <a:xfrm>
            <a:off x="0" y="-759239"/>
            <a:ext cx="9217025" cy="574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65088" y="4243388"/>
            <a:ext cx="9282113" cy="1470025"/>
          </a:xfrm>
        </p:spPr>
        <p:txBody>
          <a:bodyPr/>
          <a:lstStyle/>
          <a:p>
            <a:pPr eaLnBrk="1" fontAlgn="auto" hangingPunct="1">
              <a:spcAft>
                <a:spcPts val="0"/>
              </a:spcAft>
              <a:defRPr/>
            </a:pPr>
            <a:r>
              <a:rPr lang="en-US" dirty="0" smtClean="0">
                <a:solidFill>
                  <a:schemeClr val="accent6"/>
                </a:solidFill>
              </a:rPr>
              <a:t>How advocates can help</a:t>
            </a:r>
            <a:endParaRPr lang="en-US" dirty="0">
              <a:solidFill>
                <a:schemeClr val="accent6"/>
              </a:solidFill>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547793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Screening</a:t>
            </a:r>
            <a:endParaRPr lang="en-US" dirty="0">
              <a:solidFill>
                <a:schemeClr val="accent6"/>
              </a:solidFill>
            </a:endParaRPr>
          </a:p>
        </p:txBody>
      </p:sp>
      <p:sp>
        <p:nvSpPr>
          <p:cNvPr id="122884" name="Content Placeholder 3"/>
          <p:cNvSpPr>
            <a:spLocks noGrp="1"/>
          </p:cNvSpPr>
          <p:nvPr>
            <p:ph idx="1"/>
          </p:nvPr>
        </p:nvSpPr>
        <p:spPr>
          <a:xfrm>
            <a:off x="457200" y="1559861"/>
            <a:ext cx="8229600" cy="4631389"/>
          </a:xfrm>
        </p:spPr>
        <p:txBody>
          <a:bodyPr anchor="t">
            <a:normAutofit fontScale="92500" lnSpcReduction="20000"/>
          </a:bodyPr>
          <a:lstStyle/>
          <a:p>
            <a:pPr eaLnBrk="1" hangingPunct="1">
              <a:spcBef>
                <a:spcPts val="0"/>
              </a:spcBef>
            </a:pPr>
            <a:r>
              <a:rPr lang="en-US" altLang="en-US" b="1" dirty="0" smtClean="0"/>
              <a:t>Steps</a:t>
            </a:r>
          </a:p>
          <a:p>
            <a:pPr>
              <a:spcBef>
                <a:spcPts val="0"/>
              </a:spcBef>
            </a:pPr>
            <a:r>
              <a:rPr lang="en-US" altLang="en-US" dirty="0" smtClean="0"/>
              <a:t>	</a:t>
            </a:r>
            <a:r>
              <a:rPr lang="en-US" altLang="en-US" sz="2800" dirty="0" smtClean="0">
                <a:solidFill>
                  <a:schemeClr val="tx1"/>
                </a:solidFill>
                <a:latin typeface="+mn-lt"/>
              </a:rPr>
              <a:t>1. Determine housing status</a:t>
            </a:r>
          </a:p>
          <a:p>
            <a:pPr>
              <a:spcBef>
                <a:spcPts val="0"/>
              </a:spcBef>
            </a:pPr>
            <a:r>
              <a:rPr lang="en-US" altLang="en-US" sz="2800" b="1" dirty="0">
                <a:solidFill>
                  <a:schemeClr val="tx1"/>
                </a:solidFill>
                <a:latin typeface="+mn-lt"/>
              </a:rPr>
              <a:t>	</a:t>
            </a:r>
            <a:r>
              <a:rPr lang="en-US" altLang="en-US" sz="2800" dirty="0" smtClean="0">
                <a:solidFill>
                  <a:schemeClr val="tx1"/>
                </a:solidFill>
                <a:latin typeface="+mn-lt"/>
              </a:rPr>
              <a:t>2. Determine best type of housing</a:t>
            </a:r>
          </a:p>
          <a:p>
            <a:pPr>
              <a:spcBef>
                <a:spcPts val="0"/>
              </a:spcBef>
            </a:pPr>
            <a:r>
              <a:rPr lang="en-US" altLang="en-US" sz="2800" b="1" dirty="0">
                <a:solidFill>
                  <a:schemeClr val="tx1"/>
                </a:solidFill>
                <a:latin typeface="+mn-lt"/>
              </a:rPr>
              <a:t>	</a:t>
            </a:r>
            <a:r>
              <a:rPr lang="en-US" altLang="en-US" sz="2800" dirty="0" smtClean="0">
                <a:solidFill>
                  <a:schemeClr val="tx1"/>
                </a:solidFill>
                <a:latin typeface="+mn-lt"/>
              </a:rPr>
              <a:t>3. Help obtain appropriate housing</a:t>
            </a:r>
          </a:p>
          <a:p>
            <a:pPr>
              <a:spcBef>
                <a:spcPts val="0"/>
              </a:spcBef>
            </a:pPr>
            <a:r>
              <a:rPr lang="en-US" altLang="en-US" sz="2800" b="1" dirty="0">
                <a:solidFill>
                  <a:schemeClr val="tx1"/>
                </a:solidFill>
                <a:latin typeface="+mn-lt"/>
              </a:rPr>
              <a:t>	</a:t>
            </a:r>
            <a:r>
              <a:rPr lang="en-US" altLang="en-US" sz="2800" dirty="0" smtClean="0">
                <a:solidFill>
                  <a:schemeClr val="tx1"/>
                </a:solidFill>
                <a:latin typeface="+mn-lt"/>
              </a:rPr>
              <a:t>4. Continually assess client’s housing needs</a:t>
            </a:r>
          </a:p>
          <a:p>
            <a:pPr>
              <a:spcBef>
                <a:spcPts val="0"/>
              </a:spcBef>
            </a:pPr>
            <a:endParaRPr lang="en-US" altLang="en-US" sz="2800" b="1" dirty="0">
              <a:solidFill>
                <a:schemeClr val="tx1"/>
              </a:solidFill>
              <a:latin typeface="+mn-lt"/>
            </a:endParaRPr>
          </a:p>
          <a:p>
            <a:pPr lvl="0"/>
            <a:r>
              <a:rPr lang="en-US" altLang="en-US" b="1" dirty="0"/>
              <a:t>Potential screening questions</a:t>
            </a:r>
            <a:r>
              <a:rPr lang="en-US" altLang="en-US" dirty="0"/>
              <a:t/>
            </a:r>
            <a:br>
              <a:rPr lang="en-US" altLang="en-US" dirty="0"/>
            </a:br>
            <a:r>
              <a:rPr lang="en-US" altLang="en-US" dirty="0">
                <a:solidFill>
                  <a:schemeClr val="tx1"/>
                </a:solidFill>
              </a:rPr>
              <a:t>	</a:t>
            </a:r>
            <a:r>
              <a:rPr lang="en-US" sz="2800" dirty="0">
                <a:solidFill>
                  <a:schemeClr val="tx1"/>
                </a:solidFill>
                <a:latin typeface="+mn-lt"/>
              </a:rPr>
              <a:t>Do you have a safe place to live right now free from 	violence and abuse?</a:t>
            </a:r>
          </a:p>
          <a:p>
            <a:pPr lvl="1"/>
            <a:r>
              <a:rPr lang="en-US" dirty="0" smtClean="0">
                <a:solidFill>
                  <a:schemeClr val="tx1"/>
                </a:solidFill>
                <a:latin typeface="+mn-lt"/>
              </a:rPr>
              <a:t>Did </a:t>
            </a:r>
            <a:r>
              <a:rPr lang="en-US" dirty="0">
                <a:solidFill>
                  <a:schemeClr val="tx1"/>
                </a:solidFill>
                <a:latin typeface="+mn-lt"/>
              </a:rPr>
              <a:t>the sexual violence that you experienced occur in </a:t>
            </a:r>
            <a:r>
              <a:rPr lang="en-US" dirty="0" smtClean="0">
                <a:solidFill>
                  <a:schemeClr val="tx1"/>
                </a:solidFill>
                <a:latin typeface="+mn-lt"/>
              </a:rPr>
              <a:t>or near </a:t>
            </a:r>
            <a:r>
              <a:rPr lang="en-US" dirty="0">
                <a:solidFill>
                  <a:schemeClr val="tx1"/>
                </a:solidFill>
                <a:latin typeface="+mn-lt"/>
              </a:rPr>
              <a:t>your home? </a:t>
            </a:r>
          </a:p>
          <a:p>
            <a:pPr lvl="0"/>
            <a:r>
              <a:rPr lang="en-US" sz="2800" dirty="0">
                <a:solidFill>
                  <a:schemeClr val="tx1"/>
                </a:solidFill>
                <a:latin typeface="+mn-lt"/>
              </a:rPr>
              <a:t>	Are you in need of relocating right now?</a:t>
            </a:r>
            <a:endParaRPr lang="en-US" altLang="en-US" sz="2800" b="1" dirty="0" smtClean="0">
              <a:latin typeface="+mn-lt"/>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2916695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Agency Support</a:t>
            </a:r>
            <a:endParaRPr lang="en-US" dirty="0">
              <a:solidFill>
                <a:schemeClr val="accent6"/>
              </a:solidFill>
            </a:endParaRPr>
          </a:p>
        </p:txBody>
      </p:sp>
      <p:sp>
        <p:nvSpPr>
          <p:cNvPr id="122884" name="Content Placeholder 3"/>
          <p:cNvSpPr>
            <a:spLocks noGrp="1"/>
          </p:cNvSpPr>
          <p:nvPr>
            <p:ph idx="1"/>
          </p:nvPr>
        </p:nvSpPr>
        <p:spPr>
          <a:xfrm>
            <a:off x="457200" y="1559861"/>
            <a:ext cx="8229600" cy="4171857"/>
          </a:xfrm>
        </p:spPr>
        <p:txBody>
          <a:bodyPr anchor="t">
            <a:normAutofit/>
          </a:bodyPr>
          <a:lstStyle/>
          <a:p>
            <a:pPr eaLnBrk="1" hangingPunct="1">
              <a:spcBef>
                <a:spcPts val="0"/>
              </a:spcBef>
            </a:pPr>
            <a:r>
              <a:rPr lang="en-US" altLang="en-US" b="1" dirty="0" smtClean="0"/>
              <a:t>Provide advocacy on:</a:t>
            </a:r>
            <a:r>
              <a:rPr lang="en-US" altLang="en-US" dirty="0" smtClean="0"/>
              <a:t/>
            </a:r>
            <a:br>
              <a:rPr lang="en-US" altLang="en-US" dirty="0" smtClean="0"/>
            </a:br>
            <a:r>
              <a:rPr lang="en-US" altLang="en-US" sz="2800" dirty="0" smtClean="0">
                <a:solidFill>
                  <a:schemeClr val="tx1"/>
                </a:solidFill>
                <a:latin typeface="+mn-lt"/>
              </a:rPr>
              <a:t>	Breaking a lease</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Negotiating a new lease</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Recovering security deposits</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Section 8 housing options</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Additional public benefit programs (SNAP, WIC, etc.)</a:t>
            </a:r>
            <a:br>
              <a:rPr lang="en-US" altLang="en-US" sz="2800" dirty="0" smtClean="0">
                <a:solidFill>
                  <a:schemeClr val="tx1"/>
                </a:solidFill>
                <a:latin typeface="+mn-lt"/>
              </a:rPr>
            </a:br>
            <a:endParaRPr lang="en-US" altLang="en-US"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887290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Opening exercise</a:t>
            </a:r>
            <a:endParaRPr lang="en-US" dirty="0">
              <a:solidFill>
                <a:schemeClr val="accent6"/>
              </a:solidFill>
            </a:endParaRPr>
          </a:p>
        </p:txBody>
      </p:sp>
      <p:sp>
        <p:nvSpPr>
          <p:cNvPr id="118788" name="Content Placeholder 3"/>
          <p:cNvSpPr>
            <a:spLocks noGrp="1"/>
          </p:cNvSpPr>
          <p:nvPr>
            <p:ph idx="1"/>
          </p:nvPr>
        </p:nvSpPr>
        <p:spPr/>
        <p:txBody>
          <a:bodyPr/>
          <a:lstStyle/>
          <a:p>
            <a:pPr eaLnBrk="1" hangingPunct="1"/>
            <a:endParaRPr lang="en-US" altLang="en-US" smtClean="0"/>
          </a:p>
        </p:txBody>
      </p:sp>
    </p:spTree>
    <p:extLst>
      <p:ext uri="{BB962C8B-B14F-4D97-AF65-F5344CB8AC3E}">
        <p14:creationId xmlns:p14="http://schemas.microsoft.com/office/powerpoint/2010/main" val="3918227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fontAlgn="auto" hangingPunct="1">
              <a:spcAft>
                <a:spcPts val="0"/>
              </a:spcAft>
              <a:defRPr/>
            </a:pPr>
            <a:r>
              <a:rPr lang="en-US" dirty="0" smtClean="0">
                <a:solidFill>
                  <a:schemeClr val="accent6"/>
                </a:solidFill>
              </a:rPr>
              <a:t>Cultural Considerations</a:t>
            </a:r>
            <a:endParaRPr lang="en-US" dirty="0">
              <a:solidFill>
                <a:schemeClr val="accent6"/>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1888" y="1618180"/>
            <a:ext cx="6575460" cy="4383640"/>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455438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fontAlgn="auto" hangingPunct="1">
              <a:spcAft>
                <a:spcPts val="0"/>
              </a:spcAft>
              <a:defRPr/>
            </a:pPr>
            <a:r>
              <a:rPr lang="en-US" dirty="0" smtClean="0">
                <a:solidFill>
                  <a:schemeClr val="accent6"/>
                </a:solidFill>
              </a:rPr>
              <a:t>Collaboration</a:t>
            </a:r>
            <a:endParaRPr lang="en-US" dirty="0">
              <a:solidFill>
                <a:schemeClr val="accent6"/>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6529" y="1617782"/>
            <a:ext cx="6566177" cy="4384436"/>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4287900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963" y="-1349789"/>
            <a:ext cx="9214774" cy="614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65088" y="4243388"/>
            <a:ext cx="9282113" cy="1470025"/>
          </a:xfrm>
        </p:spPr>
        <p:txBody>
          <a:bodyPr/>
          <a:lstStyle/>
          <a:p>
            <a:pPr eaLnBrk="1" fontAlgn="auto" hangingPunct="1">
              <a:spcAft>
                <a:spcPts val="0"/>
              </a:spcAft>
              <a:defRPr/>
            </a:pPr>
            <a:r>
              <a:rPr lang="en-US" dirty="0" smtClean="0">
                <a:solidFill>
                  <a:schemeClr val="accent6"/>
                </a:solidFill>
              </a:rPr>
              <a:t>Legal Information</a:t>
            </a:r>
            <a:endParaRPr lang="en-US" dirty="0">
              <a:solidFill>
                <a:schemeClr val="accent6"/>
              </a:solidFill>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281377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Violence against women act</a:t>
            </a:r>
            <a:endParaRPr lang="en-US" dirty="0">
              <a:solidFill>
                <a:schemeClr val="accent6"/>
              </a:solidFill>
            </a:endParaRPr>
          </a:p>
        </p:txBody>
      </p:sp>
      <p:sp>
        <p:nvSpPr>
          <p:cNvPr id="122884" name="Content Placeholder 3"/>
          <p:cNvSpPr>
            <a:spLocks noGrp="1"/>
          </p:cNvSpPr>
          <p:nvPr>
            <p:ph idx="1"/>
          </p:nvPr>
        </p:nvSpPr>
        <p:spPr>
          <a:xfrm>
            <a:off x="457200" y="1559861"/>
            <a:ext cx="8058150" cy="4171857"/>
          </a:xfrm>
        </p:spPr>
        <p:txBody>
          <a:bodyPr anchor="t">
            <a:normAutofit/>
          </a:bodyPr>
          <a:lstStyle/>
          <a:p>
            <a:pPr eaLnBrk="1" hangingPunct="1">
              <a:spcBef>
                <a:spcPts val="0"/>
              </a:spcBef>
            </a:pPr>
            <a:r>
              <a:rPr lang="en-US" altLang="en-US" b="1" dirty="0" smtClean="0"/>
              <a:t>VAWA 2013</a:t>
            </a:r>
            <a:r>
              <a:rPr lang="en-US" altLang="en-US" dirty="0" smtClean="0"/>
              <a:t/>
            </a:r>
            <a:br>
              <a:rPr lang="en-US" altLang="en-US" dirty="0" smtClean="0"/>
            </a:br>
            <a:r>
              <a:rPr lang="en-US" altLang="en-US" sz="2800" dirty="0" smtClean="0">
                <a:solidFill>
                  <a:schemeClr val="tx1"/>
                </a:solidFill>
                <a:latin typeface="+mn-lt"/>
              </a:rPr>
              <a:t>	New protections for SV survivors</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Cannot discriminate based upon victim status</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Emergency Transfer Assistance</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Lease bifurcation</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Notice of rights to survivors</a:t>
            </a: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8708979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t>In NJ</a:t>
            </a:r>
            <a:endParaRPr lang="en-US" dirty="0">
              <a:solidFill>
                <a:schemeClr val="accent6"/>
              </a:solidFill>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390" y="1875182"/>
            <a:ext cx="8865704" cy="2649062"/>
          </a:xfrm>
        </p:spPr>
      </p:pic>
    </p:spTree>
    <p:extLst>
      <p:ext uri="{BB962C8B-B14F-4D97-AF65-F5344CB8AC3E}">
        <p14:creationId xmlns:p14="http://schemas.microsoft.com/office/powerpoint/2010/main" val="187609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Resources</a:t>
            </a:r>
            <a:endParaRPr lang="en-US" dirty="0">
              <a:solidFill>
                <a:schemeClr val="accent6"/>
              </a:solidFill>
            </a:endParaRPr>
          </a:p>
        </p:txBody>
      </p:sp>
      <p:sp>
        <p:nvSpPr>
          <p:cNvPr id="122884" name="Content Placeholder 3"/>
          <p:cNvSpPr>
            <a:spLocks noGrp="1"/>
          </p:cNvSpPr>
          <p:nvPr>
            <p:ph idx="1"/>
          </p:nvPr>
        </p:nvSpPr>
        <p:spPr>
          <a:xfrm>
            <a:off x="457200" y="1559861"/>
            <a:ext cx="8058150" cy="4171857"/>
          </a:xfrm>
        </p:spPr>
        <p:txBody>
          <a:bodyPr anchor="t">
            <a:normAutofit/>
          </a:bodyPr>
          <a:lstStyle/>
          <a:p>
            <a:pPr eaLnBrk="1" hangingPunct="1">
              <a:spcBef>
                <a:spcPts val="0"/>
              </a:spcBef>
            </a:pPr>
            <a:r>
              <a:rPr lang="en-US" altLang="en-US" sz="2800" dirty="0" smtClean="0">
                <a:latin typeface="+mn-lt"/>
                <a:hlinkClick r:id="rId3"/>
              </a:rPr>
              <a:t>Guide to Affordable Housing in NJ</a:t>
            </a:r>
            <a:endParaRPr lang="en-US" altLang="en-US" sz="2800" dirty="0" smtClean="0">
              <a:latin typeface="+mn-lt"/>
            </a:endParaRPr>
          </a:p>
          <a:p>
            <a:pPr eaLnBrk="1" hangingPunct="1">
              <a:spcBef>
                <a:spcPts val="0"/>
              </a:spcBef>
            </a:pPr>
            <a:endParaRPr lang="en-US" altLang="en-US" sz="2800" dirty="0" smtClean="0">
              <a:solidFill>
                <a:schemeClr val="tx1"/>
              </a:solidFill>
              <a:latin typeface="+mn-lt"/>
            </a:endParaRPr>
          </a:p>
          <a:p>
            <a:pPr eaLnBrk="1" hangingPunct="1">
              <a:spcBef>
                <a:spcPts val="0"/>
              </a:spcBef>
            </a:pPr>
            <a:r>
              <a:rPr lang="en-US" altLang="en-US" sz="2800" dirty="0" smtClean="0">
                <a:solidFill>
                  <a:schemeClr val="tx1"/>
                </a:solidFill>
                <a:latin typeface="+mn-lt"/>
                <a:hlinkClick r:id="rId4"/>
              </a:rPr>
              <a:t>Find your local PHA</a:t>
            </a:r>
            <a:endParaRPr lang="en-US" altLang="en-US" sz="2800" dirty="0" smtClean="0">
              <a:solidFill>
                <a:schemeClr val="tx1"/>
              </a:solidFill>
              <a:latin typeface="+mn-lt"/>
            </a:endParaRPr>
          </a:p>
          <a:p>
            <a:pPr eaLnBrk="1" hangingPunct="1">
              <a:spcBef>
                <a:spcPts val="0"/>
              </a:spcBef>
            </a:pPr>
            <a:endParaRPr lang="en-US" altLang="en-US" sz="2800" dirty="0">
              <a:solidFill>
                <a:schemeClr val="tx1"/>
              </a:solidFill>
              <a:latin typeface="+mn-lt"/>
            </a:endParaRPr>
          </a:p>
          <a:p>
            <a:pPr eaLnBrk="1" hangingPunct="1">
              <a:spcBef>
                <a:spcPts val="0"/>
              </a:spcBef>
            </a:pPr>
            <a:r>
              <a:rPr lang="en-US" altLang="en-US" sz="2800" dirty="0" smtClean="0">
                <a:solidFill>
                  <a:schemeClr val="tx1"/>
                </a:solidFill>
                <a:latin typeface="+mn-lt"/>
                <a:hlinkClick r:id="rId5"/>
              </a:rPr>
              <a:t>HUD’s final rule </a:t>
            </a:r>
            <a:r>
              <a:rPr lang="en-US" altLang="en-US" sz="2800" dirty="0" smtClean="0">
                <a:solidFill>
                  <a:schemeClr val="tx1"/>
                </a:solidFill>
                <a:latin typeface="+mn-lt"/>
              </a:rPr>
              <a:t>(rules and regulations for VAWA)</a:t>
            </a:r>
          </a:p>
          <a:p>
            <a:pPr eaLnBrk="1" hangingPunct="1">
              <a:spcBef>
                <a:spcPts val="0"/>
              </a:spcBef>
            </a:pPr>
            <a:endParaRPr lang="en-US" altLang="en-US" sz="2800" dirty="0">
              <a:solidFill>
                <a:schemeClr val="tx1"/>
              </a:solidFill>
              <a:latin typeface="+mn-lt"/>
            </a:endParaRPr>
          </a:p>
          <a:p>
            <a:pPr eaLnBrk="1" hangingPunct="1">
              <a:spcBef>
                <a:spcPts val="0"/>
              </a:spcBef>
            </a:pPr>
            <a:r>
              <a:rPr lang="en-US" altLang="en-US" sz="2800" dirty="0" smtClean="0">
                <a:solidFill>
                  <a:schemeClr val="tx1"/>
                </a:solidFill>
                <a:latin typeface="+mn-lt"/>
                <a:hlinkClick r:id="rId6"/>
              </a:rPr>
              <a:t>Housing &amp; Sexual Violence Info Packet </a:t>
            </a:r>
            <a:r>
              <a:rPr lang="en-US" altLang="en-US" sz="2800" dirty="0" smtClean="0">
                <a:solidFill>
                  <a:schemeClr val="tx1"/>
                </a:solidFill>
                <a:latin typeface="+mn-lt"/>
              </a:rPr>
              <a:t>(NSVRC)</a:t>
            </a: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818872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fontAlgn="auto" hangingPunct="1">
              <a:spcAft>
                <a:spcPts val="0"/>
              </a:spcAft>
              <a:defRPr/>
            </a:pPr>
            <a:r>
              <a:rPr lang="en-US" dirty="0" smtClean="0">
                <a:solidFill>
                  <a:schemeClr val="accent6"/>
                </a:solidFill>
              </a:rPr>
              <a:t>Questions? Comments?</a:t>
            </a:r>
            <a:endParaRPr lang="en-US" dirty="0">
              <a:solidFill>
                <a:schemeClr val="accent6"/>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9312" y="1526011"/>
            <a:ext cx="6400613" cy="4567978"/>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221015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references</a:t>
            </a:r>
            <a:endParaRPr lang="en-US" dirty="0">
              <a:solidFill>
                <a:schemeClr val="accent6"/>
              </a:solidFill>
            </a:endParaRPr>
          </a:p>
        </p:txBody>
      </p:sp>
      <p:sp>
        <p:nvSpPr>
          <p:cNvPr id="4" name="Content Placeholder 3"/>
          <p:cNvSpPr>
            <a:spLocks noGrp="1"/>
          </p:cNvSpPr>
          <p:nvPr>
            <p:ph idx="1"/>
          </p:nvPr>
        </p:nvSpPr>
        <p:spPr>
          <a:xfrm>
            <a:off x="457200" y="1477105"/>
            <a:ext cx="8229600" cy="4525963"/>
          </a:xfrm>
        </p:spPr>
        <p:txBody>
          <a:bodyPr rtlCol="0">
            <a:normAutofit fontScale="32500" lnSpcReduction="20000"/>
          </a:bodyPr>
          <a:lstStyle/>
          <a:p>
            <a:r>
              <a:rPr lang="en-US" sz="5200" dirty="0" err="1" smtClean="0"/>
              <a:t>Bein</a:t>
            </a:r>
            <a:r>
              <a:rPr lang="en-US" sz="5200" dirty="0" smtClean="0"/>
              <a:t>, K. &amp; Hurt, C. </a:t>
            </a:r>
            <a:r>
              <a:rPr lang="en-US" sz="5200" dirty="0"/>
              <a:t>(</a:t>
            </a:r>
            <a:r>
              <a:rPr lang="en-US" sz="5200" dirty="0" smtClean="0"/>
              <a:t>2011) </a:t>
            </a:r>
            <a:r>
              <a:rPr lang="en-US" sz="5200" i="1" dirty="0" smtClean="0"/>
              <a:t>Strong Foundation for Healing: Shelter &amp;Sexual Violence.</a:t>
            </a:r>
            <a:r>
              <a:rPr lang="en-US" sz="5200" dirty="0" smtClean="0"/>
              <a:t> National Sexual Assault Coalition Resource Sharing Project. </a:t>
            </a:r>
            <a:r>
              <a:rPr lang="en-US" sz="5200" dirty="0"/>
              <a:t>Retrieved from: http://www.nsvrc.org/sites/default/files/Publications_RSP_Strong-foundation-for-healing-shelter-and-sexual-violence.pdf</a:t>
            </a:r>
            <a:endParaRPr lang="en-US" sz="5200" dirty="0" smtClean="0"/>
          </a:p>
          <a:p>
            <a:r>
              <a:rPr lang="en-US" sz="5200" dirty="0"/>
              <a:t> </a:t>
            </a:r>
          </a:p>
          <a:p>
            <a:r>
              <a:rPr lang="en-US" sz="5200" dirty="0" smtClean="0"/>
              <a:t>National Sexual Violence Resource Center. (2010). </a:t>
            </a:r>
            <a:r>
              <a:rPr lang="en-US" sz="5200" i="1" dirty="0" smtClean="0"/>
              <a:t>Opening the Door: An Advocate’s Guide to Housing and Sexual Violence.</a:t>
            </a:r>
            <a:r>
              <a:rPr lang="en-US" sz="5200" dirty="0" smtClean="0"/>
              <a:t> Retrieved </a:t>
            </a:r>
            <a:r>
              <a:rPr lang="en-US" sz="5200" dirty="0"/>
              <a:t>from: http://www.nsvrc.org/publications/opening-door-advocates-guide-housing-and-sexual-violence</a:t>
            </a:r>
            <a:endParaRPr lang="en-US" sz="5200" dirty="0" smtClean="0"/>
          </a:p>
          <a:p>
            <a:endParaRPr lang="en-US" sz="5200" dirty="0" smtClean="0"/>
          </a:p>
          <a:p>
            <a:r>
              <a:rPr lang="en-US" sz="5200" dirty="0"/>
              <a:t>National Sexual Violence Resource Center. (2010). </a:t>
            </a:r>
            <a:r>
              <a:rPr lang="en-US" sz="5200" i="1" dirty="0" smtClean="0"/>
              <a:t>Housing and Sexual Violence Overview of National Survey: January 2010.</a:t>
            </a:r>
            <a:r>
              <a:rPr lang="en-US" sz="5200" dirty="0" smtClean="0"/>
              <a:t> </a:t>
            </a:r>
            <a:r>
              <a:rPr lang="en-US" sz="5200" dirty="0"/>
              <a:t>Retrieved from: http://www.nsvrc.org/publications/housing-and-sexual-violence-overview-national-survey</a:t>
            </a:r>
          </a:p>
          <a:p>
            <a:endParaRPr lang="en-US" sz="5200" dirty="0"/>
          </a:p>
          <a:p>
            <a:r>
              <a:rPr lang="en-US" sz="5200" dirty="0" smtClean="0"/>
              <a:t>National Alliance to End Sexual Violence. </a:t>
            </a:r>
            <a:r>
              <a:rPr lang="en-US" sz="5200" dirty="0"/>
              <a:t>(</a:t>
            </a:r>
            <a:r>
              <a:rPr lang="en-US" sz="5200" dirty="0" smtClean="0"/>
              <a:t>2013). </a:t>
            </a:r>
            <a:r>
              <a:rPr lang="en-US" sz="5200" i="1" dirty="0" smtClean="0"/>
              <a:t>VAWA 2013 Sexual Assault Housing Protections.</a:t>
            </a:r>
            <a:r>
              <a:rPr lang="en-US" sz="5200" dirty="0" smtClean="0"/>
              <a:t> </a:t>
            </a:r>
            <a:r>
              <a:rPr lang="en-US" sz="5200" dirty="0"/>
              <a:t>Retrieved from: http://endsexualviolence.org/files/NAESVvawa13HousingProtectionsFinal.pdf</a:t>
            </a: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921054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433" y="-1537998"/>
            <a:ext cx="9157007" cy="610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65088" y="4243388"/>
            <a:ext cx="9282113" cy="1470025"/>
          </a:xfrm>
        </p:spPr>
        <p:txBody>
          <a:bodyPr/>
          <a:lstStyle/>
          <a:p>
            <a:pPr eaLnBrk="1" fontAlgn="auto" hangingPunct="1">
              <a:spcAft>
                <a:spcPts val="0"/>
              </a:spcAft>
              <a:defRPr/>
            </a:pPr>
            <a:r>
              <a:rPr lang="en-US" dirty="0" smtClean="0">
                <a:solidFill>
                  <a:schemeClr val="accent6"/>
                </a:solidFill>
              </a:rPr>
              <a:t>What’s the connection?</a:t>
            </a:r>
            <a:endParaRPr lang="en-US" dirty="0">
              <a:solidFill>
                <a:schemeClr val="accent6"/>
              </a:solidFill>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61142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Housing Concerns</a:t>
            </a:r>
            <a:endParaRPr lang="en-US" dirty="0">
              <a:solidFill>
                <a:schemeClr val="accent6"/>
              </a:solidFill>
            </a:endParaRPr>
          </a:p>
        </p:txBody>
      </p:sp>
      <p:sp>
        <p:nvSpPr>
          <p:cNvPr id="122884" name="Content Placeholder 3"/>
          <p:cNvSpPr>
            <a:spLocks noGrp="1"/>
          </p:cNvSpPr>
          <p:nvPr>
            <p:ph idx="1"/>
          </p:nvPr>
        </p:nvSpPr>
        <p:spPr>
          <a:xfrm>
            <a:off x="457200" y="1559861"/>
            <a:ext cx="8229600" cy="4654327"/>
          </a:xfrm>
        </p:spPr>
        <p:txBody>
          <a:bodyPr anchor="t">
            <a:normAutofit/>
          </a:bodyPr>
          <a:lstStyle/>
          <a:p>
            <a:pPr eaLnBrk="1" hangingPunct="1">
              <a:spcBef>
                <a:spcPts val="0"/>
              </a:spcBef>
            </a:pPr>
            <a:r>
              <a:rPr lang="en-US" altLang="en-US" b="1" dirty="0" smtClean="0"/>
              <a:t>Unsafe home</a:t>
            </a:r>
            <a:r>
              <a:rPr lang="en-US" altLang="en-US" dirty="0" smtClean="0"/>
              <a:t/>
            </a:r>
            <a:br>
              <a:rPr lang="en-US" altLang="en-US" dirty="0" smtClean="0"/>
            </a:br>
            <a:r>
              <a:rPr lang="en-US" altLang="en-US" sz="2800" dirty="0" smtClean="0">
                <a:solidFill>
                  <a:schemeClr val="tx1"/>
                </a:solidFill>
                <a:latin typeface="+mn-lt"/>
              </a:rPr>
              <a:t>	40% of all assaults occur at survivor’s home</a:t>
            </a:r>
            <a:br>
              <a:rPr lang="en-US" altLang="en-US" sz="2800" dirty="0" smtClean="0">
                <a:solidFill>
                  <a:schemeClr val="tx1"/>
                </a:solidFill>
                <a:latin typeface="+mn-lt"/>
              </a:rPr>
            </a:br>
            <a:endParaRPr lang="en-US" altLang="en-US" dirty="0" smtClean="0"/>
          </a:p>
          <a:p>
            <a:pPr eaLnBrk="1" hangingPunct="1">
              <a:spcBef>
                <a:spcPts val="0"/>
              </a:spcBef>
            </a:pPr>
            <a:r>
              <a:rPr lang="en-US" altLang="en-US" b="1" dirty="0" smtClean="0"/>
              <a:t>Reasons for relocating</a:t>
            </a:r>
          </a:p>
          <a:p>
            <a:pPr>
              <a:spcBef>
                <a:spcPts val="0"/>
              </a:spcBef>
            </a:pPr>
            <a:r>
              <a:rPr lang="en-US" altLang="en-US" dirty="0" smtClean="0"/>
              <a:t>	</a:t>
            </a:r>
            <a:r>
              <a:rPr lang="en-US" altLang="en-US" sz="2800" dirty="0" smtClean="0">
                <a:solidFill>
                  <a:schemeClr val="tx1"/>
                </a:solidFill>
                <a:latin typeface="+mn-lt"/>
              </a:rPr>
              <a:t>Feel safer</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Avoid triggers</a:t>
            </a:r>
          </a:p>
          <a:p>
            <a:pPr>
              <a:spcBef>
                <a:spcPts val="0"/>
              </a:spcBef>
            </a:pPr>
            <a:endParaRPr lang="en-US" altLang="en-US" sz="2800" dirty="0">
              <a:solidFill>
                <a:schemeClr val="tx1"/>
              </a:solidFill>
              <a:latin typeface="+mn-lt"/>
            </a:endParaRPr>
          </a:p>
          <a:p>
            <a:pPr>
              <a:spcBef>
                <a:spcPts val="0"/>
              </a:spcBef>
            </a:pPr>
            <a:r>
              <a:rPr lang="en-US" altLang="en-US" sz="2800" b="1" dirty="0"/>
              <a:t>Barriers</a:t>
            </a:r>
          </a:p>
          <a:p>
            <a:pPr>
              <a:spcBef>
                <a:spcPts val="0"/>
              </a:spcBef>
            </a:pPr>
            <a:r>
              <a:rPr lang="en-US" altLang="en-US" sz="2800" dirty="0">
                <a:solidFill>
                  <a:schemeClr val="tx1"/>
                </a:solidFill>
              </a:rPr>
              <a:t>	</a:t>
            </a:r>
            <a:r>
              <a:rPr lang="en-US" altLang="en-US" sz="2800" dirty="0">
                <a:solidFill>
                  <a:schemeClr val="tx1"/>
                </a:solidFill>
                <a:latin typeface="+mn-lt"/>
              </a:rPr>
              <a:t>Financial concerns</a:t>
            </a:r>
          </a:p>
          <a:p>
            <a:pPr>
              <a:spcBef>
                <a:spcPts val="0"/>
              </a:spcBef>
            </a:pPr>
            <a:r>
              <a:rPr lang="en-US" altLang="en-US" sz="2800" dirty="0">
                <a:solidFill>
                  <a:schemeClr val="tx1"/>
                </a:solidFill>
                <a:latin typeface="+mn-lt"/>
              </a:rPr>
              <a:t>	Risk of </a:t>
            </a:r>
            <a:r>
              <a:rPr lang="en-US" altLang="en-US" sz="2800" dirty="0" smtClean="0">
                <a:solidFill>
                  <a:schemeClr val="tx1"/>
                </a:solidFill>
                <a:latin typeface="+mn-lt"/>
              </a:rPr>
              <a:t>homelessness</a:t>
            </a:r>
            <a:endParaRPr lang="en-US" altLang="en-US" sz="2800" dirty="0">
              <a:solidFill>
                <a:schemeClr val="tx1"/>
              </a:solidFill>
              <a:latin typeface="+mn-lt"/>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840354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Homelessness</a:t>
            </a:r>
            <a:endParaRPr lang="en-US" dirty="0">
              <a:solidFill>
                <a:schemeClr val="accent6"/>
              </a:solidFill>
            </a:endParaRPr>
          </a:p>
        </p:txBody>
      </p:sp>
      <p:sp>
        <p:nvSpPr>
          <p:cNvPr id="122884" name="Content Placeholder 3"/>
          <p:cNvSpPr>
            <a:spLocks noGrp="1"/>
          </p:cNvSpPr>
          <p:nvPr>
            <p:ph idx="1"/>
          </p:nvPr>
        </p:nvSpPr>
        <p:spPr>
          <a:xfrm>
            <a:off x="457200" y="1559861"/>
            <a:ext cx="8229600" cy="4171857"/>
          </a:xfrm>
        </p:spPr>
        <p:txBody>
          <a:bodyPr anchor="t">
            <a:normAutofit/>
          </a:bodyPr>
          <a:lstStyle/>
          <a:p>
            <a:pPr eaLnBrk="1" hangingPunct="1">
              <a:spcBef>
                <a:spcPts val="0"/>
              </a:spcBef>
            </a:pPr>
            <a:r>
              <a:rPr lang="en-US" altLang="en-US" b="1" dirty="0" smtClean="0"/>
              <a:t>Sexual violence as a precursor</a:t>
            </a:r>
            <a:r>
              <a:rPr lang="en-US" altLang="en-US" dirty="0" smtClean="0"/>
              <a:t/>
            </a:r>
            <a:br>
              <a:rPr lang="en-US" altLang="en-US" dirty="0" smtClean="0"/>
            </a:br>
            <a:r>
              <a:rPr lang="en-US" altLang="en-US" sz="2800" dirty="0" smtClean="0">
                <a:solidFill>
                  <a:schemeClr val="tx1"/>
                </a:solidFill>
                <a:latin typeface="+mn-lt"/>
              </a:rPr>
              <a:t>	92% of homeless mothers</a:t>
            </a:r>
          </a:p>
          <a:p>
            <a:pPr eaLnBrk="1" hangingPunct="1">
              <a:spcBef>
                <a:spcPts val="0"/>
              </a:spcBef>
            </a:pPr>
            <a:r>
              <a:rPr lang="en-US" altLang="en-US" sz="2800" dirty="0">
                <a:solidFill>
                  <a:schemeClr val="tx1"/>
                </a:solidFill>
                <a:latin typeface="+mn-lt"/>
              </a:rPr>
              <a:t>	</a:t>
            </a:r>
            <a:r>
              <a:rPr lang="en-US" altLang="en-US" sz="2800" dirty="0" smtClean="0">
                <a:solidFill>
                  <a:schemeClr val="tx1"/>
                </a:solidFill>
                <a:latin typeface="+mn-lt"/>
              </a:rPr>
              <a:t>43% reported sexual abuse in childhood</a:t>
            </a:r>
            <a:br>
              <a:rPr lang="en-US" altLang="en-US" sz="2800" dirty="0" smtClean="0">
                <a:solidFill>
                  <a:schemeClr val="tx1"/>
                </a:solidFill>
                <a:latin typeface="+mn-lt"/>
              </a:rPr>
            </a:br>
            <a:endParaRPr lang="en-US" altLang="en-US" dirty="0" smtClean="0"/>
          </a:p>
          <a:p>
            <a:pPr eaLnBrk="1" hangingPunct="1">
              <a:spcBef>
                <a:spcPts val="0"/>
              </a:spcBef>
            </a:pPr>
            <a:r>
              <a:rPr lang="en-US" altLang="en-US" b="1" dirty="0" smtClean="0"/>
              <a:t>Rates of victimization</a:t>
            </a:r>
          </a:p>
          <a:p>
            <a:pPr>
              <a:spcBef>
                <a:spcPts val="0"/>
              </a:spcBef>
            </a:pPr>
            <a:r>
              <a:rPr lang="en-US" altLang="en-US" dirty="0" smtClean="0"/>
              <a:t>	</a:t>
            </a:r>
            <a:r>
              <a:rPr lang="en-US" altLang="en-US" sz="2800" dirty="0" smtClean="0">
                <a:solidFill>
                  <a:schemeClr val="tx1"/>
                </a:solidFill>
                <a:latin typeface="+mn-lt"/>
              </a:rPr>
              <a:t>97% for homeless women with mental illness</a:t>
            </a: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27% of homeless men</a:t>
            </a:r>
            <a:endParaRPr lang="en-US" altLang="en-US" sz="2800" dirty="0">
              <a:solidFill>
                <a:schemeClr val="tx1"/>
              </a:solidFill>
              <a:latin typeface="+mn-lt"/>
            </a:endParaRPr>
          </a:p>
          <a:p>
            <a:pPr>
              <a:spcBef>
                <a:spcPts val="0"/>
              </a:spcBef>
            </a:pPr>
            <a:r>
              <a:rPr lang="en-US" altLang="en-US" sz="2800" dirty="0">
                <a:solidFill>
                  <a:schemeClr val="tx1"/>
                </a:solidFill>
                <a:latin typeface="+mn-lt"/>
              </a:rPr>
              <a:t>	</a:t>
            </a:r>
            <a:r>
              <a:rPr lang="en-US" altLang="en-US" sz="2800" dirty="0" smtClean="0">
                <a:solidFill>
                  <a:schemeClr val="tx1"/>
                </a:solidFill>
                <a:latin typeface="+mn-lt"/>
              </a:rPr>
              <a:t>Increased risk for those at intersecting oppressions</a:t>
            </a:r>
            <a:endParaRPr lang="en-US" altLang="en-US" sz="2800"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8638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963" y="-1349789"/>
            <a:ext cx="9214774" cy="614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65088" y="4243388"/>
            <a:ext cx="9282113" cy="1470025"/>
          </a:xfrm>
        </p:spPr>
        <p:txBody>
          <a:bodyPr/>
          <a:lstStyle/>
          <a:p>
            <a:pPr eaLnBrk="1" fontAlgn="auto" hangingPunct="1">
              <a:spcAft>
                <a:spcPts val="0"/>
              </a:spcAft>
              <a:defRPr/>
            </a:pPr>
            <a:r>
              <a:rPr lang="en-US" dirty="0" smtClean="0">
                <a:solidFill>
                  <a:schemeClr val="accent6"/>
                </a:solidFill>
              </a:rPr>
              <a:t>Considerations</a:t>
            </a:r>
            <a:endParaRPr lang="en-US" dirty="0">
              <a:solidFill>
                <a:schemeClr val="accent6"/>
              </a:solidFill>
            </a:endParaRPr>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981637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Systemic Oppression</a:t>
            </a:r>
            <a:endParaRPr lang="en-US" dirty="0">
              <a:solidFill>
                <a:schemeClr val="accent6"/>
              </a:solidFill>
            </a:endParaRPr>
          </a:p>
        </p:txBody>
      </p:sp>
      <p:pic>
        <p:nvPicPr>
          <p:cNvPr id="12493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78" y="1615194"/>
            <a:ext cx="6788043" cy="4495976"/>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1387792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People of color</a:t>
            </a:r>
            <a:endParaRPr lang="en-US" dirty="0">
              <a:solidFill>
                <a:schemeClr val="accent6"/>
              </a:solidFill>
            </a:endParaRPr>
          </a:p>
        </p:txBody>
      </p:sp>
      <p:pic>
        <p:nvPicPr>
          <p:cNvPr id="12493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78" y="1777556"/>
            <a:ext cx="6788043" cy="4171252"/>
          </a:xfrm>
        </p:spPr>
      </p:pic>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457726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accent6"/>
                </a:solidFill>
              </a:rPr>
              <a:t>LGBTQ Populations</a:t>
            </a:r>
            <a:endParaRPr lang="en-US" dirty="0">
              <a:solidFill>
                <a:schemeClr val="accent6"/>
              </a:solidFill>
            </a:endParaRPr>
          </a:p>
        </p:txBody>
      </p:sp>
      <p:sp>
        <p:nvSpPr>
          <p:cNvPr id="122884" name="Content Placeholder 3"/>
          <p:cNvSpPr>
            <a:spLocks noGrp="1"/>
          </p:cNvSpPr>
          <p:nvPr>
            <p:ph idx="1"/>
          </p:nvPr>
        </p:nvSpPr>
        <p:spPr>
          <a:xfrm>
            <a:off x="457200" y="1559861"/>
            <a:ext cx="8500188" cy="4171857"/>
          </a:xfrm>
        </p:spPr>
        <p:txBody>
          <a:bodyPr anchor="t">
            <a:normAutofit/>
          </a:bodyPr>
          <a:lstStyle/>
          <a:p>
            <a:pPr eaLnBrk="1" hangingPunct="1">
              <a:spcBef>
                <a:spcPts val="0"/>
              </a:spcBef>
            </a:pPr>
            <a:r>
              <a:rPr lang="en-US" altLang="en-US" b="1" dirty="0" smtClean="0"/>
              <a:t>LGB adults</a:t>
            </a:r>
            <a:r>
              <a:rPr lang="en-US" altLang="en-US" dirty="0" smtClean="0"/>
              <a:t/>
            </a:r>
            <a:br>
              <a:rPr lang="en-US" altLang="en-US" dirty="0" smtClean="0"/>
            </a:br>
            <a:r>
              <a:rPr lang="en-US" altLang="en-US" sz="2800" dirty="0" smtClean="0">
                <a:solidFill>
                  <a:schemeClr val="tx1"/>
                </a:solidFill>
                <a:latin typeface="+mn-lt"/>
              </a:rPr>
              <a:t>	24% of lesbian and bisexual women</a:t>
            </a:r>
            <a:br>
              <a:rPr lang="en-US" altLang="en-US" sz="2800" dirty="0" smtClean="0">
                <a:solidFill>
                  <a:schemeClr val="tx1"/>
                </a:solidFill>
                <a:latin typeface="+mn-lt"/>
              </a:rPr>
            </a:br>
            <a:endParaRPr lang="en-US" altLang="en-US" dirty="0" smtClean="0"/>
          </a:p>
          <a:p>
            <a:pPr eaLnBrk="1" hangingPunct="1">
              <a:spcBef>
                <a:spcPts val="0"/>
              </a:spcBef>
            </a:pPr>
            <a:r>
              <a:rPr lang="en-US" altLang="en-US" b="1" dirty="0" smtClean="0"/>
              <a:t>Barriers for trans folks</a:t>
            </a:r>
          </a:p>
          <a:p>
            <a:pPr>
              <a:spcBef>
                <a:spcPts val="0"/>
              </a:spcBef>
            </a:pPr>
            <a:r>
              <a:rPr lang="en-US" altLang="en-US" dirty="0" smtClean="0"/>
              <a:t>	</a:t>
            </a:r>
            <a:r>
              <a:rPr lang="en-US" altLang="en-US" sz="2800" dirty="0" smtClean="0">
                <a:solidFill>
                  <a:schemeClr val="tx1"/>
                </a:solidFill>
                <a:latin typeface="+mn-lt"/>
              </a:rPr>
              <a:t>1 in 5 trans folks need or are at risk of needing shelter</a:t>
            </a:r>
          </a:p>
          <a:p>
            <a:pPr>
              <a:spcBef>
                <a:spcPts val="0"/>
              </a:spcBef>
            </a:pPr>
            <a:r>
              <a:rPr lang="en-US" altLang="en-US" sz="2800" dirty="0" smtClean="0">
                <a:solidFill>
                  <a:schemeClr val="tx1"/>
                </a:solidFill>
                <a:latin typeface="+mn-lt"/>
              </a:rPr>
              <a:t>	Potentially rejected from shelters</a:t>
            </a:r>
            <a:br>
              <a:rPr lang="en-US" altLang="en-US" sz="2800" dirty="0" smtClean="0">
                <a:solidFill>
                  <a:schemeClr val="tx1"/>
                </a:solidFill>
                <a:latin typeface="+mn-lt"/>
              </a:rPr>
            </a:br>
            <a:endParaRPr lang="en-US" altLang="en-US" sz="2800" dirty="0" smtClean="0"/>
          </a:p>
        </p:txBody>
      </p:sp>
      <p:sp>
        <p:nvSpPr>
          <p:cNvPr id="5" name="Footer Placeholder 1"/>
          <p:cNvSpPr>
            <a:spLocks noGrp="1"/>
          </p:cNvSpPr>
          <p:nvPr>
            <p:ph type="ftr" sz="quarter" idx="4294967295"/>
          </p:nvPr>
        </p:nvSpPr>
        <p:spPr>
          <a:xfrm>
            <a:off x="661988" y="6356350"/>
            <a:ext cx="5357812" cy="365125"/>
          </a:xfrm>
          <a:prstGeom prst="rect">
            <a:avLst/>
          </a:prstGeom>
        </p:spPr>
        <p:txBody>
          <a:bodyPr/>
          <a:lstStyle/>
          <a:p>
            <a:pPr>
              <a:defRPr/>
            </a:pPr>
            <a:r>
              <a:rPr lang="en-US" dirty="0"/>
              <a:t>Confidential Sexual Violence Advocate Training </a:t>
            </a:r>
            <a:r>
              <a:rPr lang="en-US" dirty="0" smtClean="0"/>
              <a:t>– Housing &amp; Homelessness</a:t>
            </a:r>
            <a:endParaRPr lang="en-US" dirty="0"/>
          </a:p>
        </p:txBody>
      </p:sp>
    </p:spTree>
    <p:extLst>
      <p:ext uri="{BB962C8B-B14F-4D97-AF65-F5344CB8AC3E}">
        <p14:creationId xmlns:p14="http://schemas.microsoft.com/office/powerpoint/2010/main" val="390116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JCASA Style Guide Feb2015">
      <a:dk1>
        <a:sysClr val="windowText" lastClr="000000"/>
      </a:dk1>
      <a:lt1>
        <a:sysClr val="window" lastClr="FFFFFF"/>
      </a:lt1>
      <a:dk2>
        <a:srgbClr val="DAD8D6"/>
      </a:dk2>
      <a:lt2>
        <a:srgbClr val="D2CFCD"/>
      </a:lt2>
      <a:accent1>
        <a:srgbClr val="149EAD"/>
      </a:accent1>
      <a:accent2>
        <a:srgbClr val="8E9EBC"/>
      </a:accent2>
      <a:accent3>
        <a:srgbClr val="7D4081"/>
      </a:accent3>
      <a:accent4>
        <a:srgbClr val="FD984E"/>
      </a:accent4>
      <a:accent5>
        <a:srgbClr val="D2CFCD"/>
      </a:accent5>
      <a:accent6>
        <a:srgbClr val="149EAD"/>
      </a:accent6>
      <a:hlink>
        <a:srgbClr val="0000FF"/>
      </a:hlink>
      <a:folHlink>
        <a:srgbClr val="682C6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3671</TotalTime>
  <Words>3514</Words>
  <Application>Microsoft Office PowerPoint</Application>
  <PresentationFormat>On-screen Show (4:3)</PresentationFormat>
  <Paragraphs>446</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Housing &amp; homelessness</vt:lpstr>
      <vt:lpstr>Opening exercise</vt:lpstr>
      <vt:lpstr>What’s the connection?</vt:lpstr>
      <vt:lpstr>Housing Concerns</vt:lpstr>
      <vt:lpstr>Homelessness</vt:lpstr>
      <vt:lpstr>Considerations</vt:lpstr>
      <vt:lpstr>Systemic Oppression</vt:lpstr>
      <vt:lpstr>People of color</vt:lpstr>
      <vt:lpstr>LGBTQ Populations</vt:lpstr>
      <vt:lpstr>LGBTQ Youth</vt:lpstr>
      <vt:lpstr>People with Disabilities</vt:lpstr>
      <vt:lpstr>Homeless youth</vt:lpstr>
      <vt:lpstr>Affordable Housing Programs</vt:lpstr>
      <vt:lpstr>Public Housing</vt:lpstr>
      <vt:lpstr>Private housing</vt:lpstr>
      <vt:lpstr>Rural Housing</vt:lpstr>
      <vt:lpstr>How advocates can help</vt:lpstr>
      <vt:lpstr>Screening</vt:lpstr>
      <vt:lpstr>Agency Support</vt:lpstr>
      <vt:lpstr>Cultural Considerations</vt:lpstr>
      <vt:lpstr>Collaboration</vt:lpstr>
      <vt:lpstr>Legal Information</vt:lpstr>
      <vt:lpstr>Violence against women act</vt:lpstr>
      <vt:lpstr>In NJ</vt:lpstr>
      <vt:lpstr>Resources</vt:lpstr>
      <vt:lpstr>Questions? Comments?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Zadnik</dc:creator>
  <cp:lastModifiedBy>NJCASA18</cp:lastModifiedBy>
  <cp:revision>248</cp:revision>
  <cp:lastPrinted>2017-01-18T20:29:19Z</cp:lastPrinted>
  <dcterms:created xsi:type="dcterms:W3CDTF">2015-03-03T16:08:07Z</dcterms:created>
  <dcterms:modified xsi:type="dcterms:W3CDTF">2017-01-18T20:30:10Z</dcterms:modified>
</cp:coreProperties>
</file>